
<file path=[Content_Types].xml><?xml version="1.0" encoding="utf-8"?>
<Types xmlns="http://schemas.openxmlformats.org/package/2006/content-types">
  <Default Extension="docx" ContentType="application/vnd.openxmlformats-officedocument.wordprocessingml.document"/>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6" r:id="rId3"/>
    <p:sldId id="287" r:id="rId4"/>
    <p:sldId id="288" r:id="rId5"/>
    <p:sldId id="289" r:id="rId6"/>
    <p:sldId id="290" r:id="rId7"/>
    <p:sldId id="291" r:id="rId8"/>
    <p:sldId id="292" r:id="rId9"/>
    <p:sldId id="296" r:id="rId10"/>
    <p:sldId id="294" r:id="rId11"/>
    <p:sldId id="293" r:id="rId12"/>
    <p:sldId id="299" r:id="rId13"/>
    <p:sldId id="300"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70" r:id="rId27"/>
    <p:sldId id="269" r:id="rId28"/>
    <p:sldId id="271" r:id="rId29"/>
    <p:sldId id="272" r:id="rId30"/>
    <p:sldId id="273" r:id="rId31"/>
    <p:sldId id="274" r:id="rId32"/>
    <p:sldId id="275" r:id="rId33"/>
    <p:sldId id="276" r:id="rId34"/>
    <p:sldId id="277" r:id="rId35"/>
    <p:sldId id="278" r:id="rId36"/>
    <p:sldId id="280" r:id="rId37"/>
    <p:sldId id="282" r:id="rId38"/>
    <p:sldId id="283" r:id="rId39"/>
    <p:sldId id="284" r:id="rId40"/>
    <p:sldId id="285"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0" d="100"/>
          <a:sy n="110" d="100"/>
        </p:scale>
        <p:origin x="114" y="12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4.svg"/><Relationship Id="rId5" Type="http://schemas.openxmlformats.org/officeDocument/2006/relationships/image" Target="../media/image6.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4.svg"/><Relationship Id="rId5" Type="http://schemas.openxmlformats.org/officeDocument/2006/relationships/image" Target="../media/image6.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E09047-87CA-473B-95C3-11F55FEC09B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C64DFC9-7F4E-4185-B68E-90B15F9F8CCC}">
      <dgm:prSet/>
      <dgm:spPr/>
      <dgm:t>
        <a:bodyPr/>
        <a:lstStyle/>
        <a:p>
          <a:r>
            <a:rPr lang="en-US"/>
            <a:t>Introduction</a:t>
          </a:r>
        </a:p>
      </dgm:t>
    </dgm:pt>
    <dgm:pt modelId="{248984A1-E413-4202-A5AE-E7388D9C577C}" type="parTrans" cxnId="{9B2D3465-11A0-48F5-90ED-E225E83F91D1}">
      <dgm:prSet/>
      <dgm:spPr/>
      <dgm:t>
        <a:bodyPr/>
        <a:lstStyle/>
        <a:p>
          <a:endParaRPr lang="en-US"/>
        </a:p>
      </dgm:t>
    </dgm:pt>
    <dgm:pt modelId="{40DE8A95-ECC4-4915-A5E2-8AC7B8ABA9AC}" type="sibTrans" cxnId="{9B2D3465-11A0-48F5-90ED-E225E83F91D1}">
      <dgm:prSet/>
      <dgm:spPr/>
      <dgm:t>
        <a:bodyPr/>
        <a:lstStyle/>
        <a:p>
          <a:endParaRPr lang="en-US"/>
        </a:p>
      </dgm:t>
    </dgm:pt>
    <dgm:pt modelId="{A0E763A8-BCC1-4C11-8437-6D2B5DB606E5}">
      <dgm:prSet/>
      <dgm:spPr/>
      <dgm:t>
        <a:bodyPr/>
        <a:lstStyle/>
        <a:p>
          <a:r>
            <a:rPr lang="en-US"/>
            <a:t>Body paragraphs</a:t>
          </a:r>
        </a:p>
      </dgm:t>
    </dgm:pt>
    <dgm:pt modelId="{F69C6FBD-62D6-46A2-85AB-A4BD6145D358}" type="parTrans" cxnId="{64C2614B-68DE-434A-9E1F-CB737DAF399C}">
      <dgm:prSet/>
      <dgm:spPr/>
      <dgm:t>
        <a:bodyPr/>
        <a:lstStyle/>
        <a:p>
          <a:endParaRPr lang="en-US"/>
        </a:p>
      </dgm:t>
    </dgm:pt>
    <dgm:pt modelId="{07CF4110-3C04-405A-8BF5-2C2655ADCED9}" type="sibTrans" cxnId="{64C2614B-68DE-434A-9E1F-CB737DAF399C}">
      <dgm:prSet/>
      <dgm:spPr/>
      <dgm:t>
        <a:bodyPr/>
        <a:lstStyle/>
        <a:p>
          <a:endParaRPr lang="en-US"/>
        </a:p>
      </dgm:t>
    </dgm:pt>
    <dgm:pt modelId="{322169B5-55E3-46C8-B9AB-ED538A608763}">
      <dgm:prSet/>
      <dgm:spPr/>
      <dgm:t>
        <a:bodyPr/>
        <a:lstStyle/>
        <a:p>
          <a:r>
            <a:rPr lang="en-US"/>
            <a:t>conclusion</a:t>
          </a:r>
        </a:p>
      </dgm:t>
    </dgm:pt>
    <dgm:pt modelId="{21179E5D-B900-49E6-8C49-28C59497E528}" type="parTrans" cxnId="{D2D3CDB3-3BD6-4179-AD16-C67B5B8ECDFB}">
      <dgm:prSet/>
      <dgm:spPr/>
      <dgm:t>
        <a:bodyPr/>
        <a:lstStyle/>
        <a:p>
          <a:endParaRPr lang="en-US"/>
        </a:p>
      </dgm:t>
    </dgm:pt>
    <dgm:pt modelId="{B0390AC7-8816-4ECB-9856-412ADBAFE523}" type="sibTrans" cxnId="{D2D3CDB3-3BD6-4179-AD16-C67B5B8ECDFB}">
      <dgm:prSet/>
      <dgm:spPr/>
      <dgm:t>
        <a:bodyPr/>
        <a:lstStyle/>
        <a:p>
          <a:endParaRPr lang="en-US"/>
        </a:p>
      </dgm:t>
    </dgm:pt>
    <dgm:pt modelId="{E6DB4543-ABE3-4AD2-B113-960B39FE744A}" type="pres">
      <dgm:prSet presAssocID="{0BE09047-87CA-473B-95C3-11F55FEC09BB}" presName="root" presStyleCnt="0">
        <dgm:presLayoutVars>
          <dgm:dir/>
          <dgm:resizeHandles val="exact"/>
        </dgm:presLayoutVars>
      </dgm:prSet>
      <dgm:spPr/>
    </dgm:pt>
    <dgm:pt modelId="{26FA046F-4620-4BFF-B505-1E628B03D3EA}" type="pres">
      <dgm:prSet presAssocID="{2C64DFC9-7F4E-4185-B68E-90B15F9F8CCC}" presName="compNode" presStyleCnt="0"/>
      <dgm:spPr/>
    </dgm:pt>
    <dgm:pt modelId="{3C5557AF-31AE-47D5-A86D-4C32A16A0E99}" type="pres">
      <dgm:prSet presAssocID="{2C64DFC9-7F4E-4185-B68E-90B15F9F8CCC}" presName="bgRect" presStyleLbl="bgShp" presStyleIdx="0" presStyleCnt="3"/>
      <dgm:spPr/>
    </dgm:pt>
    <dgm:pt modelId="{16A4CDDB-D57B-40AD-B9D1-BC18CC1E5793}" type="pres">
      <dgm:prSet presAssocID="{2C64DFC9-7F4E-4185-B68E-90B15F9F8CC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acher"/>
        </a:ext>
      </dgm:extLst>
    </dgm:pt>
    <dgm:pt modelId="{DC8EBBBE-37CE-46F4-93E9-4186502E9E2E}" type="pres">
      <dgm:prSet presAssocID="{2C64DFC9-7F4E-4185-B68E-90B15F9F8CCC}" presName="spaceRect" presStyleCnt="0"/>
      <dgm:spPr/>
    </dgm:pt>
    <dgm:pt modelId="{9A903087-680C-4254-98A0-76A78A2E124A}" type="pres">
      <dgm:prSet presAssocID="{2C64DFC9-7F4E-4185-B68E-90B15F9F8CCC}" presName="parTx" presStyleLbl="revTx" presStyleIdx="0" presStyleCnt="3">
        <dgm:presLayoutVars>
          <dgm:chMax val="0"/>
          <dgm:chPref val="0"/>
        </dgm:presLayoutVars>
      </dgm:prSet>
      <dgm:spPr/>
    </dgm:pt>
    <dgm:pt modelId="{87C3C0C0-6BEF-4F53-91A3-FCD5846511DA}" type="pres">
      <dgm:prSet presAssocID="{40DE8A95-ECC4-4915-A5E2-8AC7B8ABA9AC}" presName="sibTrans" presStyleCnt="0"/>
      <dgm:spPr/>
    </dgm:pt>
    <dgm:pt modelId="{84BAC5BC-AABE-4718-88E3-834B20F26133}" type="pres">
      <dgm:prSet presAssocID="{A0E763A8-BCC1-4C11-8437-6D2B5DB606E5}" presName="compNode" presStyleCnt="0"/>
      <dgm:spPr/>
    </dgm:pt>
    <dgm:pt modelId="{0F8A1B48-A68A-464D-8E52-7CE477FF30E3}" type="pres">
      <dgm:prSet presAssocID="{A0E763A8-BCC1-4C11-8437-6D2B5DB606E5}" presName="bgRect" presStyleLbl="bgShp" presStyleIdx="1" presStyleCnt="3"/>
      <dgm:spPr/>
    </dgm:pt>
    <dgm:pt modelId="{CB785516-E274-4942-9B14-9B5AD6C8797F}" type="pres">
      <dgm:prSet presAssocID="{A0E763A8-BCC1-4C11-8437-6D2B5DB606E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ncil"/>
        </a:ext>
      </dgm:extLst>
    </dgm:pt>
    <dgm:pt modelId="{647F36CA-E9D2-4116-B643-A6E1FF88904B}" type="pres">
      <dgm:prSet presAssocID="{A0E763A8-BCC1-4C11-8437-6D2B5DB606E5}" presName="spaceRect" presStyleCnt="0"/>
      <dgm:spPr/>
    </dgm:pt>
    <dgm:pt modelId="{BA8D8D2E-5E38-4156-9592-37D42E437D78}" type="pres">
      <dgm:prSet presAssocID="{A0E763A8-BCC1-4C11-8437-6D2B5DB606E5}" presName="parTx" presStyleLbl="revTx" presStyleIdx="1" presStyleCnt="3">
        <dgm:presLayoutVars>
          <dgm:chMax val="0"/>
          <dgm:chPref val="0"/>
        </dgm:presLayoutVars>
      </dgm:prSet>
      <dgm:spPr/>
    </dgm:pt>
    <dgm:pt modelId="{0EA10C4A-3B58-4EEB-834D-92D2F1F6FA90}" type="pres">
      <dgm:prSet presAssocID="{07CF4110-3C04-405A-8BF5-2C2655ADCED9}" presName="sibTrans" presStyleCnt="0"/>
      <dgm:spPr/>
    </dgm:pt>
    <dgm:pt modelId="{C463CE2A-3BB5-412A-991E-FC84EEAD2248}" type="pres">
      <dgm:prSet presAssocID="{322169B5-55E3-46C8-B9AB-ED538A608763}" presName="compNode" presStyleCnt="0"/>
      <dgm:spPr/>
    </dgm:pt>
    <dgm:pt modelId="{64670693-1E83-4D57-A453-280A019CD59F}" type="pres">
      <dgm:prSet presAssocID="{322169B5-55E3-46C8-B9AB-ED538A608763}" presName="bgRect" presStyleLbl="bgShp" presStyleIdx="2" presStyleCnt="3"/>
      <dgm:spPr/>
    </dgm:pt>
    <dgm:pt modelId="{A4A9EFAF-4515-4C1C-B0EE-A673EC88A4E1}" type="pres">
      <dgm:prSet presAssocID="{322169B5-55E3-46C8-B9AB-ED538A60876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avel"/>
        </a:ext>
      </dgm:extLst>
    </dgm:pt>
    <dgm:pt modelId="{A395AB01-7345-439D-A4E8-B6E5EE0865AA}" type="pres">
      <dgm:prSet presAssocID="{322169B5-55E3-46C8-B9AB-ED538A608763}" presName="spaceRect" presStyleCnt="0"/>
      <dgm:spPr/>
    </dgm:pt>
    <dgm:pt modelId="{0BBAF719-0F4F-4007-BFF1-10DBE0671BD8}" type="pres">
      <dgm:prSet presAssocID="{322169B5-55E3-46C8-B9AB-ED538A608763}" presName="parTx" presStyleLbl="revTx" presStyleIdx="2" presStyleCnt="3">
        <dgm:presLayoutVars>
          <dgm:chMax val="0"/>
          <dgm:chPref val="0"/>
        </dgm:presLayoutVars>
      </dgm:prSet>
      <dgm:spPr/>
    </dgm:pt>
  </dgm:ptLst>
  <dgm:cxnLst>
    <dgm:cxn modelId="{FE1E655B-EF7C-483C-8E1D-DAFA7B36E5B0}" type="presOf" srcId="{2C64DFC9-7F4E-4185-B68E-90B15F9F8CCC}" destId="{9A903087-680C-4254-98A0-76A78A2E124A}" srcOrd="0" destOrd="0" presId="urn:microsoft.com/office/officeart/2018/2/layout/IconVerticalSolidList"/>
    <dgm:cxn modelId="{9B2D3465-11A0-48F5-90ED-E225E83F91D1}" srcId="{0BE09047-87CA-473B-95C3-11F55FEC09BB}" destId="{2C64DFC9-7F4E-4185-B68E-90B15F9F8CCC}" srcOrd="0" destOrd="0" parTransId="{248984A1-E413-4202-A5AE-E7388D9C577C}" sibTransId="{40DE8A95-ECC4-4915-A5E2-8AC7B8ABA9AC}"/>
    <dgm:cxn modelId="{64C2614B-68DE-434A-9E1F-CB737DAF399C}" srcId="{0BE09047-87CA-473B-95C3-11F55FEC09BB}" destId="{A0E763A8-BCC1-4C11-8437-6D2B5DB606E5}" srcOrd="1" destOrd="0" parTransId="{F69C6FBD-62D6-46A2-85AB-A4BD6145D358}" sibTransId="{07CF4110-3C04-405A-8BF5-2C2655ADCED9}"/>
    <dgm:cxn modelId="{4BC4937C-014C-40D0-986D-D59F5F2CAD9C}" type="presOf" srcId="{A0E763A8-BCC1-4C11-8437-6D2B5DB606E5}" destId="{BA8D8D2E-5E38-4156-9592-37D42E437D78}" srcOrd="0" destOrd="0" presId="urn:microsoft.com/office/officeart/2018/2/layout/IconVerticalSolidList"/>
    <dgm:cxn modelId="{3462A59D-FAE9-462A-A98A-EA6ABCA62D2F}" type="presOf" srcId="{322169B5-55E3-46C8-B9AB-ED538A608763}" destId="{0BBAF719-0F4F-4007-BFF1-10DBE0671BD8}" srcOrd="0" destOrd="0" presId="urn:microsoft.com/office/officeart/2018/2/layout/IconVerticalSolidList"/>
    <dgm:cxn modelId="{D2D3CDB3-3BD6-4179-AD16-C67B5B8ECDFB}" srcId="{0BE09047-87CA-473B-95C3-11F55FEC09BB}" destId="{322169B5-55E3-46C8-B9AB-ED538A608763}" srcOrd="2" destOrd="0" parTransId="{21179E5D-B900-49E6-8C49-28C59497E528}" sibTransId="{B0390AC7-8816-4ECB-9856-412ADBAFE523}"/>
    <dgm:cxn modelId="{228202C4-657A-4ADE-BF41-239BDC7E2A76}" type="presOf" srcId="{0BE09047-87CA-473B-95C3-11F55FEC09BB}" destId="{E6DB4543-ABE3-4AD2-B113-960B39FE744A}" srcOrd="0" destOrd="0" presId="urn:microsoft.com/office/officeart/2018/2/layout/IconVerticalSolidList"/>
    <dgm:cxn modelId="{6E1AC05D-A323-4EC9-9DD7-A0547B45E13D}" type="presParOf" srcId="{E6DB4543-ABE3-4AD2-B113-960B39FE744A}" destId="{26FA046F-4620-4BFF-B505-1E628B03D3EA}" srcOrd="0" destOrd="0" presId="urn:microsoft.com/office/officeart/2018/2/layout/IconVerticalSolidList"/>
    <dgm:cxn modelId="{0AF87CD5-A9DA-4EA4-B5A9-B5165F2736BE}" type="presParOf" srcId="{26FA046F-4620-4BFF-B505-1E628B03D3EA}" destId="{3C5557AF-31AE-47D5-A86D-4C32A16A0E99}" srcOrd="0" destOrd="0" presId="urn:microsoft.com/office/officeart/2018/2/layout/IconVerticalSolidList"/>
    <dgm:cxn modelId="{198F2404-4AB1-42DF-B365-992EC9A075A7}" type="presParOf" srcId="{26FA046F-4620-4BFF-B505-1E628B03D3EA}" destId="{16A4CDDB-D57B-40AD-B9D1-BC18CC1E5793}" srcOrd="1" destOrd="0" presId="urn:microsoft.com/office/officeart/2018/2/layout/IconVerticalSolidList"/>
    <dgm:cxn modelId="{9FF8F7CC-622D-4521-8FE5-23164883CFBF}" type="presParOf" srcId="{26FA046F-4620-4BFF-B505-1E628B03D3EA}" destId="{DC8EBBBE-37CE-46F4-93E9-4186502E9E2E}" srcOrd="2" destOrd="0" presId="urn:microsoft.com/office/officeart/2018/2/layout/IconVerticalSolidList"/>
    <dgm:cxn modelId="{FFC7A57D-F178-4AA5-8F8D-7007E43BE4CD}" type="presParOf" srcId="{26FA046F-4620-4BFF-B505-1E628B03D3EA}" destId="{9A903087-680C-4254-98A0-76A78A2E124A}" srcOrd="3" destOrd="0" presId="urn:microsoft.com/office/officeart/2018/2/layout/IconVerticalSolidList"/>
    <dgm:cxn modelId="{FAC281F1-8D25-4868-BEF0-576FAB2F72A8}" type="presParOf" srcId="{E6DB4543-ABE3-4AD2-B113-960B39FE744A}" destId="{87C3C0C0-6BEF-4F53-91A3-FCD5846511DA}" srcOrd="1" destOrd="0" presId="urn:microsoft.com/office/officeart/2018/2/layout/IconVerticalSolidList"/>
    <dgm:cxn modelId="{F4F95AF5-0858-4F82-952A-D0C3E445B7B2}" type="presParOf" srcId="{E6DB4543-ABE3-4AD2-B113-960B39FE744A}" destId="{84BAC5BC-AABE-4718-88E3-834B20F26133}" srcOrd="2" destOrd="0" presId="urn:microsoft.com/office/officeart/2018/2/layout/IconVerticalSolidList"/>
    <dgm:cxn modelId="{64920B50-353A-43FC-8D9C-6E6C2F0857CC}" type="presParOf" srcId="{84BAC5BC-AABE-4718-88E3-834B20F26133}" destId="{0F8A1B48-A68A-464D-8E52-7CE477FF30E3}" srcOrd="0" destOrd="0" presId="urn:microsoft.com/office/officeart/2018/2/layout/IconVerticalSolidList"/>
    <dgm:cxn modelId="{68448E3E-943E-42F7-B069-7D66135CC869}" type="presParOf" srcId="{84BAC5BC-AABE-4718-88E3-834B20F26133}" destId="{CB785516-E274-4942-9B14-9B5AD6C8797F}" srcOrd="1" destOrd="0" presId="urn:microsoft.com/office/officeart/2018/2/layout/IconVerticalSolidList"/>
    <dgm:cxn modelId="{2C67DF94-70F6-4EB5-8B4C-0362C0B152F5}" type="presParOf" srcId="{84BAC5BC-AABE-4718-88E3-834B20F26133}" destId="{647F36CA-E9D2-4116-B643-A6E1FF88904B}" srcOrd="2" destOrd="0" presId="urn:microsoft.com/office/officeart/2018/2/layout/IconVerticalSolidList"/>
    <dgm:cxn modelId="{DB604878-11A8-41F1-AC87-C47A2F11C539}" type="presParOf" srcId="{84BAC5BC-AABE-4718-88E3-834B20F26133}" destId="{BA8D8D2E-5E38-4156-9592-37D42E437D78}" srcOrd="3" destOrd="0" presId="urn:microsoft.com/office/officeart/2018/2/layout/IconVerticalSolidList"/>
    <dgm:cxn modelId="{40DBDACD-875B-4050-8E04-C12CFED8FA1E}" type="presParOf" srcId="{E6DB4543-ABE3-4AD2-B113-960B39FE744A}" destId="{0EA10C4A-3B58-4EEB-834D-92D2F1F6FA90}" srcOrd="3" destOrd="0" presId="urn:microsoft.com/office/officeart/2018/2/layout/IconVerticalSolidList"/>
    <dgm:cxn modelId="{BCB6E7BD-8B84-4D72-B94E-2863A999C8DE}" type="presParOf" srcId="{E6DB4543-ABE3-4AD2-B113-960B39FE744A}" destId="{C463CE2A-3BB5-412A-991E-FC84EEAD2248}" srcOrd="4" destOrd="0" presId="urn:microsoft.com/office/officeart/2018/2/layout/IconVerticalSolidList"/>
    <dgm:cxn modelId="{BAE2F38A-B655-40A5-8597-3099A3EDDD54}" type="presParOf" srcId="{C463CE2A-3BB5-412A-991E-FC84EEAD2248}" destId="{64670693-1E83-4D57-A453-280A019CD59F}" srcOrd="0" destOrd="0" presId="urn:microsoft.com/office/officeart/2018/2/layout/IconVerticalSolidList"/>
    <dgm:cxn modelId="{B429328D-1E51-4E8F-98A7-3C4F593EBEA6}" type="presParOf" srcId="{C463CE2A-3BB5-412A-991E-FC84EEAD2248}" destId="{A4A9EFAF-4515-4C1C-B0EE-A673EC88A4E1}" srcOrd="1" destOrd="0" presId="urn:microsoft.com/office/officeart/2018/2/layout/IconVerticalSolidList"/>
    <dgm:cxn modelId="{9B3FF61B-7CD3-411D-88AB-8A6FF71591EB}" type="presParOf" srcId="{C463CE2A-3BB5-412A-991E-FC84EEAD2248}" destId="{A395AB01-7345-439D-A4E8-B6E5EE0865AA}" srcOrd="2" destOrd="0" presId="urn:microsoft.com/office/officeart/2018/2/layout/IconVerticalSolidList"/>
    <dgm:cxn modelId="{121E7FDF-A52A-480A-AA55-1FAFD14F724E}" type="presParOf" srcId="{C463CE2A-3BB5-412A-991E-FC84EEAD2248}" destId="{0BBAF719-0F4F-4007-BFF1-10DBE0671BD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DFEFDE-BA92-4395-98A1-305963ABDECC}" type="doc">
      <dgm:prSet loTypeId="urn:microsoft.com/office/officeart/2018/2/layout/IconLabelList" loCatId="icon" qsTypeId="urn:microsoft.com/office/officeart/2005/8/quickstyle/simple1" qsCatId="simple" csTypeId="urn:microsoft.com/office/officeart/2018/5/colors/Iconchunking_neutralbg_colorful2" csCatId="colorful" phldr="1"/>
      <dgm:spPr/>
      <dgm:t>
        <a:bodyPr/>
        <a:lstStyle/>
        <a:p>
          <a:endParaRPr lang="en-US"/>
        </a:p>
      </dgm:t>
    </dgm:pt>
    <dgm:pt modelId="{BEA3E21A-13F9-4CFE-A63F-734D0C1308A9}">
      <dgm:prSet/>
      <dgm:spPr/>
      <dgm:t>
        <a:bodyPr/>
        <a:lstStyle/>
        <a:p>
          <a:r>
            <a:rPr lang="en-US"/>
            <a:t>Hook</a:t>
          </a:r>
        </a:p>
      </dgm:t>
    </dgm:pt>
    <dgm:pt modelId="{478D248B-7587-44C3-B107-194A84D2F222}" type="parTrans" cxnId="{49A949B6-FFC1-461A-85C0-E2EFCC07835B}">
      <dgm:prSet/>
      <dgm:spPr/>
      <dgm:t>
        <a:bodyPr/>
        <a:lstStyle/>
        <a:p>
          <a:endParaRPr lang="en-US"/>
        </a:p>
      </dgm:t>
    </dgm:pt>
    <dgm:pt modelId="{E4523C27-E8AC-4A05-B6E9-1954D62913B7}" type="sibTrans" cxnId="{49A949B6-FFC1-461A-85C0-E2EFCC07835B}">
      <dgm:prSet/>
      <dgm:spPr/>
      <dgm:t>
        <a:bodyPr/>
        <a:lstStyle/>
        <a:p>
          <a:endParaRPr lang="en-US"/>
        </a:p>
      </dgm:t>
    </dgm:pt>
    <dgm:pt modelId="{E6E4A380-2881-4EC9-A3EE-902AC863D44D}">
      <dgm:prSet/>
      <dgm:spPr/>
      <dgm:t>
        <a:bodyPr/>
        <a:lstStyle/>
        <a:p>
          <a:r>
            <a:rPr lang="en-US"/>
            <a:t>Topic Summary</a:t>
          </a:r>
        </a:p>
      </dgm:t>
    </dgm:pt>
    <dgm:pt modelId="{FE7821CF-7A1F-4370-9A73-699C0B2CCC37}" type="parTrans" cxnId="{A81330CF-3385-45E0-BB13-324A05F59B35}">
      <dgm:prSet/>
      <dgm:spPr/>
      <dgm:t>
        <a:bodyPr/>
        <a:lstStyle/>
        <a:p>
          <a:endParaRPr lang="en-US"/>
        </a:p>
      </dgm:t>
    </dgm:pt>
    <dgm:pt modelId="{551B21ED-F874-4D30-B64F-1C5E63EE8D0D}" type="sibTrans" cxnId="{A81330CF-3385-45E0-BB13-324A05F59B35}">
      <dgm:prSet/>
      <dgm:spPr/>
      <dgm:t>
        <a:bodyPr/>
        <a:lstStyle/>
        <a:p>
          <a:endParaRPr lang="en-US"/>
        </a:p>
      </dgm:t>
    </dgm:pt>
    <dgm:pt modelId="{7965F4E7-2DC2-46E2-B143-D432C7B9F556}">
      <dgm:prSet/>
      <dgm:spPr/>
      <dgm:t>
        <a:bodyPr/>
        <a:lstStyle/>
        <a:p>
          <a:r>
            <a:rPr lang="en-US"/>
            <a:t>Thesis statement or claim</a:t>
          </a:r>
        </a:p>
      </dgm:t>
    </dgm:pt>
    <dgm:pt modelId="{30979DDB-1A0D-46DD-9565-CBF72DD75B2D}" type="parTrans" cxnId="{89C98205-3743-4F65-86A1-48E8664A4833}">
      <dgm:prSet/>
      <dgm:spPr/>
      <dgm:t>
        <a:bodyPr/>
        <a:lstStyle/>
        <a:p>
          <a:endParaRPr lang="en-US"/>
        </a:p>
      </dgm:t>
    </dgm:pt>
    <dgm:pt modelId="{11731078-BD9B-488E-A6BD-959028B7BEBE}" type="sibTrans" cxnId="{89C98205-3743-4F65-86A1-48E8664A4833}">
      <dgm:prSet/>
      <dgm:spPr/>
      <dgm:t>
        <a:bodyPr/>
        <a:lstStyle/>
        <a:p>
          <a:endParaRPr lang="en-US"/>
        </a:p>
      </dgm:t>
    </dgm:pt>
    <dgm:pt modelId="{DB32F7D1-2667-454D-9680-D73341B1D95C}" type="pres">
      <dgm:prSet presAssocID="{33DFEFDE-BA92-4395-98A1-305963ABDECC}" presName="root" presStyleCnt="0">
        <dgm:presLayoutVars>
          <dgm:dir/>
          <dgm:resizeHandles val="exact"/>
        </dgm:presLayoutVars>
      </dgm:prSet>
      <dgm:spPr/>
    </dgm:pt>
    <dgm:pt modelId="{43A371E7-50C7-4566-B1ED-BD4C51F26650}" type="pres">
      <dgm:prSet presAssocID="{BEA3E21A-13F9-4CFE-A63F-734D0C1308A9}" presName="compNode" presStyleCnt="0"/>
      <dgm:spPr/>
    </dgm:pt>
    <dgm:pt modelId="{4DE02DDF-6531-4C6C-8614-44249778569D}" type="pres">
      <dgm:prSet presAssocID="{BEA3E21A-13F9-4CFE-A63F-734D0C1308A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ishing"/>
        </a:ext>
      </dgm:extLst>
    </dgm:pt>
    <dgm:pt modelId="{F8A15A9C-D605-4CF2-82EA-AC9C36A975CD}" type="pres">
      <dgm:prSet presAssocID="{BEA3E21A-13F9-4CFE-A63F-734D0C1308A9}" presName="spaceRect" presStyleCnt="0"/>
      <dgm:spPr/>
    </dgm:pt>
    <dgm:pt modelId="{4188508A-FD43-444F-B842-82B435261AB3}" type="pres">
      <dgm:prSet presAssocID="{BEA3E21A-13F9-4CFE-A63F-734D0C1308A9}" presName="textRect" presStyleLbl="revTx" presStyleIdx="0" presStyleCnt="3">
        <dgm:presLayoutVars>
          <dgm:chMax val="1"/>
          <dgm:chPref val="1"/>
        </dgm:presLayoutVars>
      </dgm:prSet>
      <dgm:spPr/>
    </dgm:pt>
    <dgm:pt modelId="{B98AE6C3-8482-4391-B6B3-C30466492ECA}" type="pres">
      <dgm:prSet presAssocID="{E4523C27-E8AC-4A05-B6E9-1954D62913B7}" presName="sibTrans" presStyleCnt="0"/>
      <dgm:spPr/>
    </dgm:pt>
    <dgm:pt modelId="{7BF64C0D-E0A3-4807-80DA-E403E2ABAF7C}" type="pres">
      <dgm:prSet presAssocID="{E6E4A380-2881-4EC9-A3EE-902AC863D44D}" presName="compNode" presStyleCnt="0"/>
      <dgm:spPr/>
    </dgm:pt>
    <dgm:pt modelId="{CAB11B69-E069-4FB5-9188-66224C253569}" type="pres">
      <dgm:prSet presAssocID="{E6E4A380-2881-4EC9-A3EE-902AC863D44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65B4E17A-FA44-4F43-B3B5-594E24184E81}" type="pres">
      <dgm:prSet presAssocID="{E6E4A380-2881-4EC9-A3EE-902AC863D44D}" presName="spaceRect" presStyleCnt="0"/>
      <dgm:spPr/>
    </dgm:pt>
    <dgm:pt modelId="{4F415E3D-E66F-464C-8FA5-A269F5842E48}" type="pres">
      <dgm:prSet presAssocID="{E6E4A380-2881-4EC9-A3EE-902AC863D44D}" presName="textRect" presStyleLbl="revTx" presStyleIdx="1" presStyleCnt="3">
        <dgm:presLayoutVars>
          <dgm:chMax val="1"/>
          <dgm:chPref val="1"/>
        </dgm:presLayoutVars>
      </dgm:prSet>
      <dgm:spPr/>
    </dgm:pt>
    <dgm:pt modelId="{7FC7B1E7-7824-476A-8D2B-992E2D5D5CA2}" type="pres">
      <dgm:prSet presAssocID="{551B21ED-F874-4D30-B64F-1C5E63EE8D0D}" presName="sibTrans" presStyleCnt="0"/>
      <dgm:spPr/>
    </dgm:pt>
    <dgm:pt modelId="{D068AB26-98FD-4E2A-8820-A7431DC23DB2}" type="pres">
      <dgm:prSet presAssocID="{7965F4E7-2DC2-46E2-B143-D432C7B9F556}" presName="compNode" presStyleCnt="0"/>
      <dgm:spPr/>
    </dgm:pt>
    <dgm:pt modelId="{7FCE22C8-D3B2-4BCE-8497-D4A443C7E969}" type="pres">
      <dgm:prSet presAssocID="{7965F4E7-2DC2-46E2-B143-D432C7B9F55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ncil"/>
        </a:ext>
      </dgm:extLst>
    </dgm:pt>
    <dgm:pt modelId="{8C1B1E38-0A54-4BE8-854F-4D816AFEE64B}" type="pres">
      <dgm:prSet presAssocID="{7965F4E7-2DC2-46E2-B143-D432C7B9F556}" presName="spaceRect" presStyleCnt="0"/>
      <dgm:spPr/>
    </dgm:pt>
    <dgm:pt modelId="{442D62B9-69FA-430C-84EF-B613C8610F71}" type="pres">
      <dgm:prSet presAssocID="{7965F4E7-2DC2-46E2-B143-D432C7B9F556}" presName="textRect" presStyleLbl="revTx" presStyleIdx="2" presStyleCnt="3">
        <dgm:presLayoutVars>
          <dgm:chMax val="1"/>
          <dgm:chPref val="1"/>
        </dgm:presLayoutVars>
      </dgm:prSet>
      <dgm:spPr/>
    </dgm:pt>
  </dgm:ptLst>
  <dgm:cxnLst>
    <dgm:cxn modelId="{89C98205-3743-4F65-86A1-48E8664A4833}" srcId="{33DFEFDE-BA92-4395-98A1-305963ABDECC}" destId="{7965F4E7-2DC2-46E2-B143-D432C7B9F556}" srcOrd="2" destOrd="0" parTransId="{30979DDB-1A0D-46DD-9565-CBF72DD75B2D}" sibTransId="{11731078-BD9B-488E-A6BD-959028B7BEBE}"/>
    <dgm:cxn modelId="{DDA2B94E-03DC-4F43-889A-877639215590}" type="presOf" srcId="{33DFEFDE-BA92-4395-98A1-305963ABDECC}" destId="{DB32F7D1-2667-454D-9680-D73341B1D95C}" srcOrd="0" destOrd="0" presId="urn:microsoft.com/office/officeart/2018/2/layout/IconLabelList"/>
    <dgm:cxn modelId="{9D544488-94EE-4382-A067-353D733A07E8}" type="presOf" srcId="{E6E4A380-2881-4EC9-A3EE-902AC863D44D}" destId="{4F415E3D-E66F-464C-8FA5-A269F5842E48}" srcOrd="0" destOrd="0" presId="urn:microsoft.com/office/officeart/2018/2/layout/IconLabelList"/>
    <dgm:cxn modelId="{49A949B6-FFC1-461A-85C0-E2EFCC07835B}" srcId="{33DFEFDE-BA92-4395-98A1-305963ABDECC}" destId="{BEA3E21A-13F9-4CFE-A63F-734D0C1308A9}" srcOrd="0" destOrd="0" parTransId="{478D248B-7587-44C3-B107-194A84D2F222}" sibTransId="{E4523C27-E8AC-4A05-B6E9-1954D62913B7}"/>
    <dgm:cxn modelId="{A81330CF-3385-45E0-BB13-324A05F59B35}" srcId="{33DFEFDE-BA92-4395-98A1-305963ABDECC}" destId="{E6E4A380-2881-4EC9-A3EE-902AC863D44D}" srcOrd="1" destOrd="0" parTransId="{FE7821CF-7A1F-4370-9A73-699C0B2CCC37}" sibTransId="{551B21ED-F874-4D30-B64F-1C5E63EE8D0D}"/>
    <dgm:cxn modelId="{0D1C08E1-E775-47AA-BD2C-56B521581380}" type="presOf" srcId="{BEA3E21A-13F9-4CFE-A63F-734D0C1308A9}" destId="{4188508A-FD43-444F-B842-82B435261AB3}" srcOrd="0" destOrd="0" presId="urn:microsoft.com/office/officeart/2018/2/layout/IconLabelList"/>
    <dgm:cxn modelId="{95087EFA-7734-483F-A410-508F9636E8F8}" type="presOf" srcId="{7965F4E7-2DC2-46E2-B143-D432C7B9F556}" destId="{442D62B9-69FA-430C-84EF-B613C8610F71}" srcOrd="0" destOrd="0" presId="urn:microsoft.com/office/officeart/2018/2/layout/IconLabelList"/>
    <dgm:cxn modelId="{ADC72FD9-DB74-4F68-81A4-2B58FB4E4F3D}" type="presParOf" srcId="{DB32F7D1-2667-454D-9680-D73341B1D95C}" destId="{43A371E7-50C7-4566-B1ED-BD4C51F26650}" srcOrd="0" destOrd="0" presId="urn:microsoft.com/office/officeart/2018/2/layout/IconLabelList"/>
    <dgm:cxn modelId="{89021C9F-5338-44A9-81AF-F56DEC12D599}" type="presParOf" srcId="{43A371E7-50C7-4566-B1ED-BD4C51F26650}" destId="{4DE02DDF-6531-4C6C-8614-44249778569D}" srcOrd="0" destOrd="0" presId="urn:microsoft.com/office/officeart/2018/2/layout/IconLabelList"/>
    <dgm:cxn modelId="{0B971D36-DA9E-4B1E-A3DE-4F9EA3EF3C4D}" type="presParOf" srcId="{43A371E7-50C7-4566-B1ED-BD4C51F26650}" destId="{F8A15A9C-D605-4CF2-82EA-AC9C36A975CD}" srcOrd="1" destOrd="0" presId="urn:microsoft.com/office/officeart/2018/2/layout/IconLabelList"/>
    <dgm:cxn modelId="{CB6FCC96-6A78-4BCE-BA69-11CB1138D144}" type="presParOf" srcId="{43A371E7-50C7-4566-B1ED-BD4C51F26650}" destId="{4188508A-FD43-444F-B842-82B435261AB3}" srcOrd="2" destOrd="0" presId="urn:microsoft.com/office/officeart/2018/2/layout/IconLabelList"/>
    <dgm:cxn modelId="{928A7846-AA0A-472A-AC60-F05DCED7CCD3}" type="presParOf" srcId="{DB32F7D1-2667-454D-9680-D73341B1D95C}" destId="{B98AE6C3-8482-4391-B6B3-C30466492ECA}" srcOrd="1" destOrd="0" presId="urn:microsoft.com/office/officeart/2018/2/layout/IconLabelList"/>
    <dgm:cxn modelId="{87D450D0-0073-4523-975E-189E4F3AC0A2}" type="presParOf" srcId="{DB32F7D1-2667-454D-9680-D73341B1D95C}" destId="{7BF64C0D-E0A3-4807-80DA-E403E2ABAF7C}" srcOrd="2" destOrd="0" presId="urn:microsoft.com/office/officeart/2018/2/layout/IconLabelList"/>
    <dgm:cxn modelId="{00D58B92-9B63-4C70-B06E-2D0ABBB45498}" type="presParOf" srcId="{7BF64C0D-E0A3-4807-80DA-E403E2ABAF7C}" destId="{CAB11B69-E069-4FB5-9188-66224C253569}" srcOrd="0" destOrd="0" presId="urn:microsoft.com/office/officeart/2018/2/layout/IconLabelList"/>
    <dgm:cxn modelId="{DCAD3B1B-B4B6-451E-8D98-62CAF63DFBB4}" type="presParOf" srcId="{7BF64C0D-E0A3-4807-80DA-E403E2ABAF7C}" destId="{65B4E17A-FA44-4F43-B3B5-594E24184E81}" srcOrd="1" destOrd="0" presId="urn:microsoft.com/office/officeart/2018/2/layout/IconLabelList"/>
    <dgm:cxn modelId="{38852C34-1DBC-4D07-B0F3-44D10D1B9766}" type="presParOf" srcId="{7BF64C0D-E0A3-4807-80DA-E403E2ABAF7C}" destId="{4F415E3D-E66F-464C-8FA5-A269F5842E48}" srcOrd="2" destOrd="0" presId="urn:microsoft.com/office/officeart/2018/2/layout/IconLabelList"/>
    <dgm:cxn modelId="{2C115994-01F0-49C0-A8EE-7C3529102906}" type="presParOf" srcId="{DB32F7D1-2667-454D-9680-D73341B1D95C}" destId="{7FC7B1E7-7824-476A-8D2B-992E2D5D5CA2}" srcOrd="3" destOrd="0" presId="urn:microsoft.com/office/officeart/2018/2/layout/IconLabelList"/>
    <dgm:cxn modelId="{937AB34B-1A1D-4FCF-921A-C16C066A4BA5}" type="presParOf" srcId="{DB32F7D1-2667-454D-9680-D73341B1D95C}" destId="{D068AB26-98FD-4E2A-8820-A7431DC23DB2}" srcOrd="4" destOrd="0" presId="urn:microsoft.com/office/officeart/2018/2/layout/IconLabelList"/>
    <dgm:cxn modelId="{BB892C20-781B-4E4A-9907-1579A9A7D495}" type="presParOf" srcId="{D068AB26-98FD-4E2A-8820-A7431DC23DB2}" destId="{7FCE22C8-D3B2-4BCE-8497-D4A443C7E969}" srcOrd="0" destOrd="0" presId="urn:microsoft.com/office/officeart/2018/2/layout/IconLabelList"/>
    <dgm:cxn modelId="{158D73A6-D38B-4E48-9F6A-C57C060550EB}" type="presParOf" srcId="{D068AB26-98FD-4E2A-8820-A7431DC23DB2}" destId="{8C1B1E38-0A54-4BE8-854F-4D816AFEE64B}" srcOrd="1" destOrd="0" presId="urn:microsoft.com/office/officeart/2018/2/layout/IconLabelList"/>
    <dgm:cxn modelId="{0543A8E6-EDB3-44EB-9A66-89B6B06926CD}" type="presParOf" srcId="{D068AB26-98FD-4E2A-8820-A7431DC23DB2}" destId="{442D62B9-69FA-430C-84EF-B613C8610F71}"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5557AF-31AE-47D5-A86D-4C32A16A0E99}">
      <dsp:nvSpPr>
        <dsp:cNvPr id="0" name=""/>
        <dsp:cNvSpPr/>
      </dsp:nvSpPr>
      <dsp:spPr>
        <a:xfrm>
          <a:off x="0" y="607"/>
          <a:ext cx="6628804" cy="14223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A4CDDB-D57B-40AD-B9D1-BC18CC1E5793}">
      <dsp:nvSpPr>
        <dsp:cNvPr id="0" name=""/>
        <dsp:cNvSpPr/>
      </dsp:nvSpPr>
      <dsp:spPr>
        <a:xfrm>
          <a:off x="430272" y="320645"/>
          <a:ext cx="782314" cy="7823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A903087-680C-4254-98A0-76A78A2E124A}">
      <dsp:nvSpPr>
        <dsp:cNvPr id="0" name=""/>
        <dsp:cNvSpPr/>
      </dsp:nvSpPr>
      <dsp:spPr>
        <a:xfrm>
          <a:off x="1642860" y="607"/>
          <a:ext cx="4985943" cy="1422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536" tIns="150536" rIns="150536" bIns="150536" numCol="1" spcCol="1270" anchor="ctr" anchorCtr="0">
          <a:noAutofit/>
        </a:bodyPr>
        <a:lstStyle/>
        <a:p>
          <a:pPr marL="0" lvl="0" indent="0" algn="l" defTabSz="1111250">
            <a:lnSpc>
              <a:spcPct val="90000"/>
            </a:lnSpc>
            <a:spcBef>
              <a:spcPct val="0"/>
            </a:spcBef>
            <a:spcAft>
              <a:spcPct val="35000"/>
            </a:spcAft>
            <a:buNone/>
          </a:pPr>
          <a:r>
            <a:rPr lang="en-US" sz="2500" kern="1200"/>
            <a:t>Introduction</a:t>
          </a:r>
        </a:p>
      </dsp:txBody>
      <dsp:txXfrm>
        <a:off x="1642860" y="607"/>
        <a:ext cx="4985943" cy="1422390"/>
      </dsp:txXfrm>
    </dsp:sp>
    <dsp:sp modelId="{0F8A1B48-A68A-464D-8E52-7CE477FF30E3}">
      <dsp:nvSpPr>
        <dsp:cNvPr id="0" name=""/>
        <dsp:cNvSpPr/>
      </dsp:nvSpPr>
      <dsp:spPr>
        <a:xfrm>
          <a:off x="0" y="1778595"/>
          <a:ext cx="6628804" cy="14223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785516-E274-4942-9B14-9B5AD6C8797F}">
      <dsp:nvSpPr>
        <dsp:cNvPr id="0" name=""/>
        <dsp:cNvSpPr/>
      </dsp:nvSpPr>
      <dsp:spPr>
        <a:xfrm>
          <a:off x="430272" y="2098633"/>
          <a:ext cx="782314" cy="7823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A8D8D2E-5E38-4156-9592-37D42E437D78}">
      <dsp:nvSpPr>
        <dsp:cNvPr id="0" name=""/>
        <dsp:cNvSpPr/>
      </dsp:nvSpPr>
      <dsp:spPr>
        <a:xfrm>
          <a:off x="1642860" y="1778595"/>
          <a:ext cx="4985943" cy="1422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536" tIns="150536" rIns="150536" bIns="150536" numCol="1" spcCol="1270" anchor="ctr" anchorCtr="0">
          <a:noAutofit/>
        </a:bodyPr>
        <a:lstStyle/>
        <a:p>
          <a:pPr marL="0" lvl="0" indent="0" algn="l" defTabSz="1111250">
            <a:lnSpc>
              <a:spcPct val="90000"/>
            </a:lnSpc>
            <a:spcBef>
              <a:spcPct val="0"/>
            </a:spcBef>
            <a:spcAft>
              <a:spcPct val="35000"/>
            </a:spcAft>
            <a:buNone/>
          </a:pPr>
          <a:r>
            <a:rPr lang="en-US" sz="2500" kern="1200"/>
            <a:t>Body paragraphs</a:t>
          </a:r>
        </a:p>
      </dsp:txBody>
      <dsp:txXfrm>
        <a:off x="1642860" y="1778595"/>
        <a:ext cx="4985943" cy="1422390"/>
      </dsp:txXfrm>
    </dsp:sp>
    <dsp:sp modelId="{64670693-1E83-4D57-A453-280A019CD59F}">
      <dsp:nvSpPr>
        <dsp:cNvPr id="0" name=""/>
        <dsp:cNvSpPr/>
      </dsp:nvSpPr>
      <dsp:spPr>
        <a:xfrm>
          <a:off x="0" y="3556583"/>
          <a:ext cx="6628804" cy="14223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A9EFAF-4515-4C1C-B0EE-A673EC88A4E1}">
      <dsp:nvSpPr>
        <dsp:cNvPr id="0" name=""/>
        <dsp:cNvSpPr/>
      </dsp:nvSpPr>
      <dsp:spPr>
        <a:xfrm>
          <a:off x="430272" y="3876620"/>
          <a:ext cx="782314" cy="7823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BBAF719-0F4F-4007-BFF1-10DBE0671BD8}">
      <dsp:nvSpPr>
        <dsp:cNvPr id="0" name=""/>
        <dsp:cNvSpPr/>
      </dsp:nvSpPr>
      <dsp:spPr>
        <a:xfrm>
          <a:off x="1642860" y="3556583"/>
          <a:ext cx="4985943" cy="1422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536" tIns="150536" rIns="150536" bIns="150536" numCol="1" spcCol="1270" anchor="ctr" anchorCtr="0">
          <a:noAutofit/>
        </a:bodyPr>
        <a:lstStyle/>
        <a:p>
          <a:pPr marL="0" lvl="0" indent="0" algn="l" defTabSz="1111250">
            <a:lnSpc>
              <a:spcPct val="90000"/>
            </a:lnSpc>
            <a:spcBef>
              <a:spcPct val="0"/>
            </a:spcBef>
            <a:spcAft>
              <a:spcPct val="35000"/>
            </a:spcAft>
            <a:buNone/>
          </a:pPr>
          <a:r>
            <a:rPr lang="en-US" sz="2500" kern="1200"/>
            <a:t>conclusion</a:t>
          </a:r>
        </a:p>
      </dsp:txBody>
      <dsp:txXfrm>
        <a:off x="1642860" y="3556583"/>
        <a:ext cx="4985943" cy="14223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E02DDF-6531-4C6C-8614-44249778569D}">
      <dsp:nvSpPr>
        <dsp:cNvPr id="0" name=""/>
        <dsp:cNvSpPr/>
      </dsp:nvSpPr>
      <dsp:spPr>
        <a:xfrm>
          <a:off x="886140" y="872022"/>
          <a:ext cx="1096719" cy="10967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188508A-FD43-444F-B842-82B435261AB3}">
      <dsp:nvSpPr>
        <dsp:cNvPr id="0" name=""/>
        <dsp:cNvSpPr/>
      </dsp:nvSpPr>
      <dsp:spPr>
        <a:xfrm>
          <a:off x="215922" y="2289414"/>
          <a:ext cx="243715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kern="1200"/>
            <a:t>Hook</a:t>
          </a:r>
        </a:p>
      </dsp:txBody>
      <dsp:txXfrm>
        <a:off x="215922" y="2289414"/>
        <a:ext cx="2437154" cy="720000"/>
      </dsp:txXfrm>
    </dsp:sp>
    <dsp:sp modelId="{CAB11B69-E069-4FB5-9188-66224C253569}">
      <dsp:nvSpPr>
        <dsp:cNvPr id="0" name=""/>
        <dsp:cNvSpPr/>
      </dsp:nvSpPr>
      <dsp:spPr>
        <a:xfrm>
          <a:off x="3749796" y="872022"/>
          <a:ext cx="1096719" cy="10967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F415E3D-E66F-464C-8FA5-A269F5842E48}">
      <dsp:nvSpPr>
        <dsp:cNvPr id="0" name=""/>
        <dsp:cNvSpPr/>
      </dsp:nvSpPr>
      <dsp:spPr>
        <a:xfrm>
          <a:off x="3079578" y="2289414"/>
          <a:ext cx="243715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kern="1200"/>
            <a:t>Topic Summary</a:t>
          </a:r>
        </a:p>
      </dsp:txBody>
      <dsp:txXfrm>
        <a:off x="3079578" y="2289414"/>
        <a:ext cx="2437154" cy="720000"/>
      </dsp:txXfrm>
    </dsp:sp>
    <dsp:sp modelId="{7FCE22C8-D3B2-4BCE-8497-D4A443C7E969}">
      <dsp:nvSpPr>
        <dsp:cNvPr id="0" name=""/>
        <dsp:cNvSpPr/>
      </dsp:nvSpPr>
      <dsp:spPr>
        <a:xfrm>
          <a:off x="6613452" y="872022"/>
          <a:ext cx="1096719" cy="109671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42D62B9-69FA-430C-84EF-B613C8610F71}">
      <dsp:nvSpPr>
        <dsp:cNvPr id="0" name=""/>
        <dsp:cNvSpPr/>
      </dsp:nvSpPr>
      <dsp:spPr>
        <a:xfrm>
          <a:off x="5943235" y="2289414"/>
          <a:ext cx="243715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kern="1200"/>
            <a:t>Thesis statement or claim</a:t>
          </a:r>
        </a:p>
      </dsp:txBody>
      <dsp:txXfrm>
        <a:off x="5943235" y="2289414"/>
        <a:ext cx="2437154"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A13429-D3EA-4721-B18A-27374F4DD770}" type="datetimeFigureOut">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530738-E7FF-4AA6-BAD5-B749F0A105CB}" type="slidenum">
              <a:rPr lang="en-US" smtClean="0"/>
              <a:t>‹#›</a:t>
            </a:fld>
            <a:endParaRPr lang="en-US"/>
          </a:p>
        </p:txBody>
      </p:sp>
    </p:spTree>
    <p:extLst>
      <p:ext uri="{BB962C8B-B14F-4D97-AF65-F5344CB8AC3E}">
        <p14:creationId xmlns:p14="http://schemas.microsoft.com/office/powerpoint/2010/main" val="1713642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A13429-D3EA-4721-B18A-27374F4DD770}" type="datetimeFigureOut">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530738-E7FF-4AA6-BAD5-B749F0A105CB}" type="slidenum">
              <a:rPr lang="en-US" smtClean="0"/>
              <a:t>‹#›</a:t>
            </a:fld>
            <a:endParaRPr lang="en-US"/>
          </a:p>
        </p:txBody>
      </p:sp>
    </p:spTree>
    <p:extLst>
      <p:ext uri="{BB962C8B-B14F-4D97-AF65-F5344CB8AC3E}">
        <p14:creationId xmlns:p14="http://schemas.microsoft.com/office/powerpoint/2010/main" val="3004089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A13429-D3EA-4721-B18A-27374F4DD770}" type="datetimeFigureOut">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530738-E7FF-4AA6-BAD5-B749F0A105CB}"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891195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A13429-D3EA-4721-B18A-27374F4DD770}" type="datetimeFigureOut">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530738-E7FF-4AA6-BAD5-B749F0A105CB}" type="slidenum">
              <a:rPr lang="en-US" smtClean="0"/>
              <a:t>‹#›</a:t>
            </a:fld>
            <a:endParaRPr lang="en-US"/>
          </a:p>
        </p:txBody>
      </p:sp>
    </p:spTree>
    <p:extLst>
      <p:ext uri="{BB962C8B-B14F-4D97-AF65-F5344CB8AC3E}">
        <p14:creationId xmlns:p14="http://schemas.microsoft.com/office/powerpoint/2010/main" val="2959199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A13429-D3EA-4721-B18A-27374F4DD770}" type="datetimeFigureOut">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530738-E7FF-4AA6-BAD5-B749F0A105CB}"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201394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A13429-D3EA-4721-B18A-27374F4DD770}" type="datetimeFigureOut">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530738-E7FF-4AA6-BAD5-B749F0A105CB}" type="slidenum">
              <a:rPr lang="en-US" smtClean="0"/>
              <a:t>‹#›</a:t>
            </a:fld>
            <a:endParaRPr lang="en-US"/>
          </a:p>
        </p:txBody>
      </p:sp>
    </p:spTree>
    <p:extLst>
      <p:ext uri="{BB962C8B-B14F-4D97-AF65-F5344CB8AC3E}">
        <p14:creationId xmlns:p14="http://schemas.microsoft.com/office/powerpoint/2010/main" val="3517191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A13429-D3EA-4721-B18A-27374F4DD770}" type="datetimeFigureOut">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530738-E7FF-4AA6-BAD5-B749F0A105CB}" type="slidenum">
              <a:rPr lang="en-US" smtClean="0"/>
              <a:t>‹#›</a:t>
            </a:fld>
            <a:endParaRPr lang="en-US"/>
          </a:p>
        </p:txBody>
      </p:sp>
    </p:spTree>
    <p:extLst>
      <p:ext uri="{BB962C8B-B14F-4D97-AF65-F5344CB8AC3E}">
        <p14:creationId xmlns:p14="http://schemas.microsoft.com/office/powerpoint/2010/main" val="22951874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A13429-D3EA-4721-B18A-27374F4DD770}" type="datetimeFigureOut">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530738-E7FF-4AA6-BAD5-B749F0A105CB}" type="slidenum">
              <a:rPr lang="en-US" smtClean="0"/>
              <a:t>‹#›</a:t>
            </a:fld>
            <a:endParaRPr lang="en-US"/>
          </a:p>
        </p:txBody>
      </p:sp>
    </p:spTree>
    <p:extLst>
      <p:ext uri="{BB962C8B-B14F-4D97-AF65-F5344CB8AC3E}">
        <p14:creationId xmlns:p14="http://schemas.microsoft.com/office/powerpoint/2010/main" val="3810525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A13429-D3EA-4721-B18A-27374F4DD770}" type="datetimeFigureOut">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530738-E7FF-4AA6-BAD5-B749F0A105CB}" type="slidenum">
              <a:rPr lang="en-US" smtClean="0"/>
              <a:t>‹#›</a:t>
            </a:fld>
            <a:endParaRPr lang="en-US"/>
          </a:p>
        </p:txBody>
      </p:sp>
    </p:spTree>
    <p:extLst>
      <p:ext uri="{BB962C8B-B14F-4D97-AF65-F5344CB8AC3E}">
        <p14:creationId xmlns:p14="http://schemas.microsoft.com/office/powerpoint/2010/main" val="3252585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A13429-D3EA-4721-B18A-27374F4DD770}" type="datetimeFigureOut">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530738-E7FF-4AA6-BAD5-B749F0A105CB}" type="slidenum">
              <a:rPr lang="en-US" smtClean="0"/>
              <a:t>‹#›</a:t>
            </a:fld>
            <a:endParaRPr lang="en-US"/>
          </a:p>
        </p:txBody>
      </p:sp>
    </p:spTree>
    <p:extLst>
      <p:ext uri="{BB962C8B-B14F-4D97-AF65-F5344CB8AC3E}">
        <p14:creationId xmlns:p14="http://schemas.microsoft.com/office/powerpoint/2010/main" val="1777610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A13429-D3EA-4721-B18A-27374F4DD770}" type="datetimeFigureOut">
              <a:rPr lang="en-US" smtClean="0"/>
              <a:t>9/18/2019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530738-E7FF-4AA6-BAD5-B749F0A105CB}" type="slidenum">
              <a:rPr lang="en-US" smtClean="0"/>
              <a:t>‹#›</a:t>
            </a:fld>
            <a:endParaRPr lang="en-US"/>
          </a:p>
        </p:txBody>
      </p:sp>
    </p:spTree>
    <p:extLst>
      <p:ext uri="{BB962C8B-B14F-4D97-AF65-F5344CB8AC3E}">
        <p14:creationId xmlns:p14="http://schemas.microsoft.com/office/powerpoint/2010/main" val="3537149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A13429-D3EA-4721-B18A-27374F4DD770}" type="datetimeFigureOut">
              <a:rPr lang="en-US" smtClean="0"/>
              <a:t>9/18/2019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530738-E7FF-4AA6-BAD5-B749F0A105CB}" type="slidenum">
              <a:rPr lang="en-US" smtClean="0"/>
              <a:t>‹#›</a:t>
            </a:fld>
            <a:endParaRPr lang="en-US"/>
          </a:p>
        </p:txBody>
      </p:sp>
    </p:spTree>
    <p:extLst>
      <p:ext uri="{BB962C8B-B14F-4D97-AF65-F5344CB8AC3E}">
        <p14:creationId xmlns:p14="http://schemas.microsoft.com/office/powerpoint/2010/main" val="2912225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A13429-D3EA-4721-B18A-27374F4DD770}" type="datetimeFigureOut">
              <a:rPr lang="en-US" smtClean="0"/>
              <a:t>9/18/2019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530738-E7FF-4AA6-BAD5-B749F0A105CB}" type="slidenum">
              <a:rPr lang="en-US" smtClean="0"/>
              <a:t>‹#›</a:t>
            </a:fld>
            <a:endParaRPr lang="en-US"/>
          </a:p>
        </p:txBody>
      </p:sp>
    </p:spTree>
    <p:extLst>
      <p:ext uri="{BB962C8B-B14F-4D97-AF65-F5344CB8AC3E}">
        <p14:creationId xmlns:p14="http://schemas.microsoft.com/office/powerpoint/2010/main" val="4135548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13429-D3EA-4721-B18A-27374F4DD770}" type="datetimeFigureOut">
              <a:rPr lang="en-US" smtClean="0"/>
              <a:t>9/18/2019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530738-E7FF-4AA6-BAD5-B749F0A105CB}" type="slidenum">
              <a:rPr lang="en-US" smtClean="0"/>
              <a:t>‹#›</a:t>
            </a:fld>
            <a:endParaRPr lang="en-US"/>
          </a:p>
        </p:txBody>
      </p:sp>
    </p:spTree>
    <p:extLst>
      <p:ext uri="{BB962C8B-B14F-4D97-AF65-F5344CB8AC3E}">
        <p14:creationId xmlns:p14="http://schemas.microsoft.com/office/powerpoint/2010/main" val="3332414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A13429-D3EA-4721-B18A-27374F4DD770}" type="datetimeFigureOut">
              <a:rPr lang="en-US" smtClean="0"/>
              <a:t>9/18/2019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530738-E7FF-4AA6-BAD5-B749F0A105CB}" type="slidenum">
              <a:rPr lang="en-US" smtClean="0"/>
              <a:t>‹#›</a:t>
            </a:fld>
            <a:endParaRPr lang="en-US"/>
          </a:p>
        </p:txBody>
      </p:sp>
    </p:spTree>
    <p:extLst>
      <p:ext uri="{BB962C8B-B14F-4D97-AF65-F5344CB8AC3E}">
        <p14:creationId xmlns:p14="http://schemas.microsoft.com/office/powerpoint/2010/main" val="3726749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A13429-D3EA-4721-B18A-27374F4DD770}" type="datetimeFigureOut">
              <a:rPr lang="en-US" smtClean="0"/>
              <a:t>9/18/2019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530738-E7FF-4AA6-BAD5-B749F0A105CB}" type="slidenum">
              <a:rPr lang="en-US" smtClean="0"/>
              <a:t>‹#›</a:t>
            </a:fld>
            <a:endParaRPr lang="en-US"/>
          </a:p>
        </p:txBody>
      </p:sp>
    </p:spTree>
    <p:extLst>
      <p:ext uri="{BB962C8B-B14F-4D97-AF65-F5344CB8AC3E}">
        <p14:creationId xmlns:p14="http://schemas.microsoft.com/office/powerpoint/2010/main" val="907033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EA13429-D3EA-4721-B18A-27374F4DD770}" type="datetimeFigureOut">
              <a:rPr lang="en-US" smtClean="0"/>
              <a:t>9/18/2019</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0530738-E7FF-4AA6-BAD5-B749F0A105CB}" type="slidenum">
              <a:rPr lang="en-US" smtClean="0"/>
              <a:t>‹#›</a:t>
            </a:fld>
            <a:endParaRPr lang="en-US"/>
          </a:p>
        </p:txBody>
      </p:sp>
    </p:spTree>
    <p:extLst>
      <p:ext uri="{BB962C8B-B14F-4D97-AF65-F5344CB8AC3E}">
        <p14:creationId xmlns:p14="http://schemas.microsoft.com/office/powerpoint/2010/main" val="38208951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diagramLayout" Target="../diagrams/layout2.xml"/><Relationship Id="rId7" Type="http://schemas.openxmlformats.org/officeDocument/2006/relationships/image" Target="../media/image15.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eclark@dsdmail.net" TargetMode="External"/><Relationship Id="rId2" Type="http://schemas.openxmlformats.org/officeDocument/2006/relationships/hyperlink" Target="mailto:Mathews%E2%80%94jmathews@dsdmail.net" TargetMode="External"/><Relationship Id="rId1" Type="http://schemas.openxmlformats.org/officeDocument/2006/relationships/slideLayout" Target="../slideLayouts/slideLayout2.xml"/><Relationship Id="rId4" Type="http://schemas.openxmlformats.org/officeDocument/2006/relationships/hyperlink" Target="mailto:dsperry@dsdmail.ne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CE771-9206-4333-A9D8-5E2CA8C87CB7}"/>
              </a:ext>
            </a:extLst>
          </p:cNvPr>
          <p:cNvSpPr>
            <a:spLocks noGrp="1"/>
          </p:cNvSpPr>
          <p:nvPr>
            <p:ph type="ctrTitle"/>
          </p:nvPr>
        </p:nvSpPr>
        <p:spPr/>
        <p:txBody>
          <a:bodyPr/>
          <a:lstStyle/>
          <a:p>
            <a:r>
              <a:rPr lang="en-US" sz="6500" dirty="0"/>
              <a:t>It’s the Write Time</a:t>
            </a:r>
          </a:p>
        </p:txBody>
      </p:sp>
      <p:sp>
        <p:nvSpPr>
          <p:cNvPr id="3" name="Subtitle 2">
            <a:extLst>
              <a:ext uri="{FF2B5EF4-FFF2-40B4-BE49-F238E27FC236}">
                <a16:creationId xmlns:a16="http://schemas.microsoft.com/office/drawing/2014/main" id="{8EF40189-C5E4-4EC9-800B-5E09BB3E03A1}"/>
              </a:ext>
            </a:extLst>
          </p:cNvPr>
          <p:cNvSpPr>
            <a:spLocks noGrp="1"/>
          </p:cNvSpPr>
          <p:nvPr>
            <p:ph type="subTitle" idx="1"/>
          </p:nvPr>
        </p:nvSpPr>
        <p:spPr>
          <a:xfrm>
            <a:off x="1507067" y="4050833"/>
            <a:ext cx="7766936" cy="1646302"/>
          </a:xfrm>
        </p:spPr>
        <p:txBody>
          <a:bodyPr>
            <a:noAutofit/>
          </a:bodyPr>
          <a:lstStyle/>
          <a:p>
            <a:r>
              <a:rPr lang="en-US" sz="3500" dirty="0">
                <a:solidFill>
                  <a:schemeClr val="accent2">
                    <a:lumMod val="75000"/>
                  </a:schemeClr>
                </a:solidFill>
              </a:rPr>
              <a:t>Writing for College and Career Readiness for ESOL Students</a:t>
            </a:r>
          </a:p>
          <a:p>
            <a:r>
              <a:rPr lang="en-US" sz="2000" dirty="0">
                <a:solidFill>
                  <a:schemeClr val="accent2">
                    <a:lumMod val="75000"/>
                  </a:schemeClr>
                </a:solidFill>
              </a:rPr>
              <a:t>Canyon Heights Adult Learning September 27, 2019</a:t>
            </a:r>
          </a:p>
        </p:txBody>
      </p:sp>
    </p:spTree>
    <p:extLst>
      <p:ext uri="{BB962C8B-B14F-4D97-AF65-F5344CB8AC3E}">
        <p14:creationId xmlns:p14="http://schemas.microsoft.com/office/powerpoint/2010/main" val="2270277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98749" y="1063042"/>
            <a:ext cx="184666" cy="369332"/>
          </a:xfrm>
          <a:prstGeom prst="rect">
            <a:avLst/>
          </a:prstGeom>
          <a:noFill/>
        </p:spPr>
        <p:txBody>
          <a:bodyPr wrap="none" rtlCol="0">
            <a:spAutoFit/>
          </a:bodyPr>
          <a:lstStyle/>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220585190"/>
              </p:ext>
            </p:extLst>
          </p:nvPr>
        </p:nvGraphicFramePr>
        <p:xfrm>
          <a:off x="2111946" y="29280"/>
          <a:ext cx="5414157" cy="6828720"/>
        </p:xfrm>
        <a:graphic>
          <a:graphicData uri="http://schemas.openxmlformats.org/presentationml/2006/ole">
            <mc:AlternateContent xmlns:mc="http://schemas.openxmlformats.org/markup-compatibility/2006">
              <mc:Choice xmlns:v="urn:schemas-microsoft-com:vml" Requires="v">
                <p:oleObj spid="_x0000_s1030" name="Document" r:id="rId3" imgW="6997700" imgH="8826500" progId="Word.Document.12">
                  <p:embed/>
                </p:oleObj>
              </mc:Choice>
              <mc:Fallback>
                <p:oleObj name="Document" r:id="rId3" imgW="6997700" imgH="8826500" progId="Word.Document.12">
                  <p:embed/>
                  <p:pic>
                    <p:nvPicPr>
                      <p:cNvPr id="0" name=""/>
                      <p:cNvPicPr/>
                      <p:nvPr/>
                    </p:nvPicPr>
                    <p:blipFill>
                      <a:blip r:embed="rId4"/>
                      <a:stretch>
                        <a:fillRect/>
                      </a:stretch>
                    </p:blipFill>
                    <p:spPr>
                      <a:xfrm>
                        <a:off x="2111946" y="29280"/>
                        <a:ext cx="5414157" cy="6828720"/>
                      </a:xfrm>
                      <a:prstGeom prst="rect">
                        <a:avLst/>
                      </a:prstGeom>
                    </p:spPr>
                  </p:pic>
                </p:oleObj>
              </mc:Fallback>
            </mc:AlternateContent>
          </a:graphicData>
        </a:graphic>
      </p:graphicFrame>
    </p:spTree>
    <p:extLst>
      <p:ext uri="{BB962C8B-B14F-4D97-AF65-F5344CB8AC3E}">
        <p14:creationId xmlns:p14="http://schemas.microsoft.com/office/powerpoint/2010/main" val="732353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dirty="0"/>
              <a:t>I DO, WE DO...</a:t>
            </a:r>
          </a:p>
        </p:txBody>
      </p:sp>
      <p:sp>
        <p:nvSpPr>
          <p:cNvPr id="3" name="Content Placeholder 2"/>
          <p:cNvSpPr>
            <a:spLocks noGrp="1"/>
          </p:cNvSpPr>
          <p:nvPr>
            <p:ph idx="1"/>
          </p:nvPr>
        </p:nvSpPr>
        <p:spPr>
          <a:xfrm>
            <a:off x="677334" y="2160589"/>
            <a:ext cx="8596668" cy="4298934"/>
          </a:xfrm>
        </p:spPr>
        <p:txBody>
          <a:bodyPr>
            <a:normAutofit lnSpcReduction="10000"/>
          </a:bodyPr>
          <a:lstStyle/>
          <a:p>
            <a:r>
              <a:rPr lang="en-US" sz="2000" b="1" dirty="0"/>
              <a:t>I DO</a:t>
            </a:r>
            <a:r>
              <a:rPr lang="en-US" sz="2000" dirty="0"/>
              <a:t>: </a:t>
            </a:r>
            <a:r>
              <a:rPr lang="en-US" sz="2000" b="1" dirty="0"/>
              <a:t>teacher models the first paragraph based on a class reading</a:t>
            </a:r>
            <a:endParaRPr lang="en-US" sz="1800" b="1" dirty="0"/>
          </a:p>
          <a:p>
            <a:pPr lvl="1"/>
            <a:r>
              <a:rPr lang="en-US" sz="2000" b="1" dirty="0"/>
              <a:t>Students follow the teacher and copy onto the graphic organizer.</a:t>
            </a:r>
          </a:p>
          <a:p>
            <a:r>
              <a:rPr lang="en-US" sz="2200" b="1" dirty="0"/>
              <a:t>Teacher models typing the paragraph in Microsoft Word.</a:t>
            </a:r>
          </a:p>
          <a:p>
            <a:pPr lvl="1"/>
            <a:r>
              <a:rPr lang="en-US" sz="2000" b="1" dirty="0"/>
              <a:t>Indenting, font size 11, double spacing, saving, printing</a:t>
            </a:r>
          </a:p>
          <a:p>
            <a:r>
              <a:rPr lang="en-US" sz="2200" b="1" dirty="0"/>
              <a:t>Students then type the paragraph, too, with assistance.</a:t>
            </a:r>
          </a:p>
          <a:p>
            <a:r>
              <a:rPr lang="en-US" sz="2200" b="1" dirty="0"/>
              <a:t>WE DO: Second &amp; third paragraph done together as a class, again based on a class reading, with the graphic organizer.</a:t>
            </a:r>
          </a:p>
          <a:p>
            <a:pPr lvl="1"/>
            <a:r>
              <a:rPr lang="en-US" sz="2000" b="1" dirty="0"/>
              <a:t>From the graphic organizer, students type their paragraphs.</a:t>
            </a:r>
          </a:p>
          <a:p>
            <a:pPr lvl="1"/>
            <a:r>
              <a:rPr lang="en-US" sz="2000" b="1" dirty="0"/>
              <a:t>Students identify the 6 parts of their paragraphs with highlighters or through peer edit.</a:t>
            </a:r>
          </a:p>
          <a:p>
            <a:pPr lvl="1"/>
            <a:endParaRPr lang="en-US" sz="2000" dirty="0"/>
          </a:p>
        </p:txBody>
      </p:sp>
    </p:spTree>
    <p:extLst>
      <p:ext uri="{BB962C8B-B14F-4D97-AF65-F5344CB8AC3E}">
        <p14:creationId xmlns:p14="http://schemas.microsoft.com/office/powerpoint/2010/main" val="3786473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dirty="0"/>
              <a:t>NOW, YOU DO!</a:t>
            </a:r>
          </a:p>
        </p:txBody>
      </p:sp>
      <p:sp>
        <p:nvSpPr>
          <p:cNvPr id="3" name="Content Placeholder 2"/>
          <p:cNvSpPr>
            <a:spLocks noGrp="1"/>
          </p:cNvSpPr>
          <p:nvPr>
            <p:ph idx="1"/>
          </p:nvPr>
        </p:nvSpPr>
        <p:spPr>
          <a:xfrm>
            <a:off x="677334" y="2160589"/>
            <a:ext cx="8596668" cy="4298934"/>
          </a:xfrm>
        </p:spPr>
        <p:txBody>
          <a:bodyPr>
            <a:normAutofit/>
          </a:bodyPr>
          <a:lstStyle/>
          <a:p>
            <a:r>
              <a:rPr lang="en-US" sz="2200" b="1" dirty="0"/>
              <a:t>YOU DO: By the 5</a:t>
            </a:r>
            <a:r>
              <a:rPr lang="en-US" sz="2200" b="1" baseline="30000" dirty="0"/>
              <a:t>th</a:t>
            </a:r>
            <a:r>
              <a:rPr lang="en-US" sz="2200" b="1" dirty="0"/>
              <a:t> paragraph, students use the graphic organizer to create their own paragraphs with teacher support.</a:t>
            </a:r>
          </a:p>
          <a:p>
            <a:pPr lvl="1"/>
            <a:r>
              <a:rPr lang="en-US" sz="2000" b="1" dirty="0"/>
              <a:t>Teacher assists with the topic sentence.</a:t>
            </a:r>
          </a:p>
          <a:p>
            <a:pPr lvl="1"/>
            <a:r>
              <a:rPr lang="en-US" sz="2000" b="1" dirty="0"/>
              <a:t>Teacher reviews the graphic organizers to make sure students are on track: </a:t>
            </a:r>
          </a:p>
          <a:p>
            <a:pPr lvl="1"/>
            <a:endParaRPr lang="en-US" sz="2000" b="1" dirty="0"/>
          </a:p>
          <a:p>
            <a:pPr lvl="1"/>
            <a:endParaRPr lang="en-US" sz="2000" b="1" dirty="0"/>
          </a:p>
          <a:p>
            <a:pPr lvl="1"/>
            <a:r>
              <a:rPr lang="en-US" sz="2000" b="1" dirty="0"/>
              <a:t>AND teacher evaluates examples/explanations. Are they detailed and specific? Give practice on how to do that.</a:t>
            </a:r>
          </a:p>
          <a:p>
            <a:pPr lvl="1"/>
            <a:endParaRPr lang="en-US" sz="2000" b="1" dirty="0"/>
          </a:p>
          <a:p>
            <a:pPr lvl="1"/>
            <a:endParaRPr lang="en-US" sz="2000" b="1" dirty="0"/>
          </a:p>
          <a:p>
            <a:pPr lvl="1"/>
            <a:endParaRPr lang="en-US" sz="2000" b="1" dirty="0"/>
          </a:p>
        </p:txBody>
      </p:sp>
      <p:sp>
        <p:nvSpPr>
          <p:cNvPr id="4" name="Up-Down Arrow 3">
            <a:extLst>
              <a:ext uri="{FF2B5EF4-FFF2-40B4-BE49-F238E27FC236}">
                <a16:creationId xmlns:a16="http://schemas.microsoft.com/office/drawing/2014/main" id="{5F460551-187A-4FD2-8D11-1E64CEB87FCC}"/>
              </a:ext>
            </a:extLst>
          </p:cNvPr>
          <p:cNvSpPr/>
          <p:nvPr/>
        </p:nvSpPr>
        <p:spPr>
          <a:xfrm>
            <a:off x="3208113" y="4135271"/>
            <a:ext cx="484632" cy="1216152"/>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72332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dirty="0"/>
              <a:t>And THEN?</a:t>
            </a:r>
          </a:p>
        </p:txBody>
      </p:sp>
      <p:sp>
        <p:nvSpPr>
          <p:cNvPr id="3" name="Content Placeholder 2"/>
          <p:cNvSpPr>
            <a:spLocks noGrp="1"/>
          </p:cNvSpPr>
          <p:nvPr>
            <p:ph idx="1"/>
          </p:nvPr>
        </p:nvSpPr>
        <p:spPr>
          <a:xfrm>
            <a:off x="677334" y="1372024"/>
            <a:ext cx="8596668" cy="5330780"/>
          </a:xfrm>
        </p:spPr>
        <p:txBody>
          <a:bodyPr>
            <a:normAutofit/>
          </a:bodyPr>
          <a:lstStyle/>
          <a:p>
            <a:r>
              <a:rPr lang="en-US" sz="2200" b="1" dirty="0"/>
              <a:t>Once teacher has assessed that students understand and can use the basic paragraph format…</a:t>
            </a:r>
          </a:p>
          <a:p>
            <a:pPr lvl="1"/>
            <a:r>
              <a:rPr lang="en-US" sz="2000" b="1" u="sng" dirty="0"/>
              <a:t>Start</a:t>
            </a:r>
            <a:r>
              <a:rPr lang="en-US" sz="2000" b="1" dirty="0"/>
              <a:t> to review students’ problem areas with grammar, capitalization, and punctuation.</a:t>
            </a:r>
          </a:p>
          <a:p>
            <a:pPr lvl="2"/>
            <a:r>
              <a:rPr lang="en-US" sz="1600" b="1" dirty="0"/>
              <a:t>One topic at a time is best.</a:t>
            </a:r>
          </a:p>
          <a:p>
            <a:pPr lvl="2"/>
            <a:r>
              <a:rPr lang="en-US" sz="1600" b="1" dirty="0"/>
              <a:t>Have students look at their own paragraphs for correction or have students do peer edits on focus areas</a:t>
            </a:r>
          </a:p>
          <a:p>
            <a:pPr lvl="3"/>
            <a:r>
              <a:rPr lang="en-US" sz="1400" b="1" dirty="0"/>
              <a:t>For example: Check classmate’s paragraph for capitalization problems.</a:t>
            </a:r>
          </a:p>
          <a:p>
            <a:pPr lvl="2"/>
            <a:r>
              <a:rPr lang="en-US" sz="1600" b="1" dirty="0"/>
              <a:t>Remind students that the computer will indicate an error, too.</a:t>
            </a:r>
          </a:p>
          <a:p>
            <a:pPr lvl="2"/>
            <a:r>
              <a:rPr lang="en-US" sz="1600" b="1" dirty="0"/>
              <a:t>Use student paragraphs, with permission, for whole-class correction practice.</a:t>
            </a:r>
          </a:p>
          <a:p>
            <a:pPr lvl="2"/>
            <a:r>
              <a:rPr lang="en-US" sz="1600" b="1" dirty="0"/>
              <a:t>12 Most Common Errors (worksheet): teacher indicates a problem, but students must determine what’s wrong.</a:t>
            </a:r>
          </a:p>
          <a:p>
            <a:pPr lvl="1"/>
            <a:r>
              <a:rPr lang="en-US" sz="2200" b="1" dirty="0"/>
              <a:t>Students continue writing paragraphs</a:t>
            </a:r>
          </a:p>
          <a:p>
            <a:pPr lvl="2"/>
            <a:r>
              <a:rPr lang="en-US" sz="1600" b="1" dirty="0"/>
              <a:t>Introduce citing sources and different types of paragraphs.</a:t>
            </a:r>
          </a:p>
          <a:p>
            <a:pPr lvl="1"/>
            <a:endParaRPr lang="en-US" sz="1800" b="1" dirty="0"/>
          </a:p>
          <a:p>
            <a:pPr lvl="2"/>
            <a:endParaRPr lang="en-US" sz="1600" b="1" dirty="0"/>
          </a:p>
          <a:p>
            <a:pPr lvl="1"/>
            <a:endParaRPr lang="en-US" sz="2000" b="1" dirty="0"/>
          </a:p>
          <a:p>
            <a:pPr lvl="1"/>
            <a:endParaRPr lang="en-US" sz="2000" b="1" dirty="0"/>
          </a:p>
          <a:p>
            <a:pPr lvl="1"/>
            <a:endParaRPr lang="en-US" sz="2000" b="1" dirty="0"/>
          </a:p>
        </p:txBody>
      </p:sp>
    </p:spTree>
    <p:extLst>
      <p:ext uri="{BB962C8B-B14F-4D97-AF65-F5344CB8AC3E}">
        <p14:creationId xmlns:p14="http://schemas.microsoft.com/office/powerpoint/2010/main" val="1457121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BE307-2078-49B4-86E2-14CFB5E0D7B6}"/>
              </a:ext>
            </a:extLst>
          </p:cNvPr>
          <p:cNvSpPr>
            <a:spLocks noGrp="1"/>
          </p:cNvSpPr>
          <p:nvPr>
            <p:ph type="title"/>
          </p:nvPr>
        </p:nvSpPr>
        <p:spPr/>
        <p:txBody>
          <a:bodyPr>
            <a:normAutofit/>
          </a:bodyPr>
          <a:lstStyle/>
          <a:p>
            <a:pPr algn="ctr"/>
            <a:r>
              <a:rPr lang="en-US" sz="4500" dirty="0"/>
              <a:t>Transition Writing</a:t>
            </a:r>
          </a:p>
        </p:txBody>
      </p:sp>
      <p:sp>
        <p:nvSpPr>
          <p:cNvPr id="3" name="Content Placeholder 2">
            <a:extLst>
              <a:ext uri="{FF2B5EF4-FFF2-40B4-BE49-F238E27FC236}">
                <a16:creationId xmlns:a16="http://schemas.microsoft.com/office/drawing/2014/main" id="{A4F1031F-55E0-4885-803C-76E8E6997612}"/>
              </a:ext>
            </a:extLst>
          </p:cNvPr>
          <p:cNvSpPr>
            <a:spLocks noGrp="1"/>
          </p:cNvSpPr>
          <p:nvPr>
            <p:ph idx="1"/>
          </p:nvPr>
        </p:nvSpPr>
        <p:spPr/>
        <p:txBody>
          <a:bodyPr>
            <a:normAutofit lnSpcReduction="10000"/>
          </a:bodyPr>
          <a:lstStyle/>
          <a:p>
            <a:r>
              <a:rPr lang="en-US" sz="3000" dirty="0"/>
              <a:t>Multi-paragraphs to essays</a:t>
            </a:r>
          </a:p>
          <a:p>
            <a:r>
              <a:rPr lang="en-US" sz="3000" dirty="0"/>
              <a:t>Non-fiction topics</a:t>
            </a:r>
          </a:p>
          <a:p>
            <a:r>
              <a:rPr lang="en-US" sz="3000" dirty="0"/>
              <a:t>Citing text evidence</a:t>
            </a:r>
          </a:p>
          <a:p>
            <a:r>
              <a:rPr lang="en-US" sz="3000" dirty="0"/>
              <a:t>Constructed response</a:t>
            </a:r>
          </a:p>
          <a:p>
            <a:r>
              <a:rPr lang="en-US" sz="3000" dirty="0"/>
              <a:t>Deepening the depth in the DOK</a:t>
            </a:r>
          </a:p>
          <a:p>
            <a:r>
              <a:rPr lang="en-US" sz="3000" dirty="0"/>
              <a:t>Understanding the prompt</a:t>
            </a:r>
          </a:p>
          <a:p>
            <a:r>
              <a:rPr lang="en-US" sz="3000" dirty="0"/>
              <a:t>Peer review</a:t>
            </a:r>
          </a:p>
        </p:txBody>
      </p:sp>
    </p:spTree>
    <p:extLst>
      <p:ext uri="{BB962C8B-B14F-4D97-AF65-F5344CB8AC3E}">
        <p14:creationId xmlns:p14="http://schemas.microsoft.com/office/powerpoint/2010/main" val="2057879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5A35E-CCA4-4646-8AC8-078E7939F79E}"/>
              </a:ext>
            </a:extLst>
          </p:cNvPr>
          <p:cNvSpPr>
            <a:spLocks noGrp="1"/>
          </p:cNvSpPr>
          <p:nvPr>
            <p:ph type="title"/>
          </p:nvPr>
        </p:nvSpPr>
        <p:spPr/>
        <p:txBody>
          <a:bodyPr/>
          <a:lstStyle/>
          <a:p>
            <a:r>
              <a:rPr lang="en-US" b="1" dirty="0">
                <a:solidFill>
                  <a:schemeClr val="accent6">
                    <a:lumMod val="50000"/>
                  </a:schemeClr>
                </a:solidFill>
              </a:rPr>
              <a:t>Multi-paragraph format</a:t>
            </a:r>
            <a:endParaRPr lang="en-US" dirty="0"/>
          </a:p>
        </p:txBody>
      </p:sp>
      <p:sp>
        <p:nvSpPr>
          <p:cNvPr id="3" name="Text Placeholder 2">
            <a:extLst>
              <a:ext uri="{FF2B5EF4-FFF2-40B4-BE49-F238E27FC236}">
                <a16:creationId xmlns:a16="http://schemas.microsoft.com/office/drawing/2014/main" id="{69624218-746C-4351-B068-FEC9AF6C0EDC}"/>
              </a:ext>
            </a:extLst>
          </p:cNvPr>
          <p:cNvSpPr>
            <a:spLocks noGrp="1"/>
          </p:cNvSpPr>
          <p:nvPr>
            <p:ph type="body" idx="1"/>
          </p:nvPr>
        </p:nvSpPr>
        <p:spPr/>
        <p:txBody>
          <a:bodyPr/>
          <a:lstStyle/>
          <a:p>
            <a:r>
              <a:rPr lang="en-US" sz="3200" dirty="0"/>
              <a:t>Paragraph one</a:t>
            </a:r>
          </a:p>
        </p:txBody>
      </p:sp>
      <p:sp>
        <p:nvSpPr>
          <p:cNvPr id="4" name="Content Placeholder 3">
            <a:extLst>
              <a:ext uri="{FF2B5EF4-FFF2-40B4-BE49-F238E27FC236}">
                <a16:creationId xmlns:a16="http://schemas.microsoft.com/office/drawing/2014/main" id="{3D6F7E15-539F-4CDB-9583-45C229C56A63}"/>
              </a:ext>
            </a:extLst>
          </p:cNvPr>
          <p:cNvSpPr>
            <a:spLocks noGrp="1"/>
          </p:cNvSpPr>
          <p:nvPr>
            <p:ph sz="half" idx="2"/>
          </p:nvPr>
        </p:nvSpPr>
        <p:spPr/>
        <p:txBody>
          <a:bodyPr>
            <a:normAutofit/>
          </a:bodyPr>
          <a:lstStyle/>
          <a:p>
            <a:r>
              <a:rPr lang="en-US" sz="2800" dirty="0"/>
              <a:t>Begin with a summary</a:t>
            </a:r>
          </a:p>
          <a:p>
            <a:r>
              <a:rPr lang="en-US" sz="2800" dirty="0"/>
              <a:t>Claim or Thesis</a:t>
            </a:r>
          </a:p>
          <a:p>
            <a:r>
              <a:rPr lang="en-US" sz="2800" dirty="0"/>
              <a:t>Transition </a:t>
            </a:r>
          </a:p>
          <a:p>
            <a:r>
              <a:rPr lang="en-US" sz="2800" dirty="0"/>
              <a:t>First point</a:t>
            </a:r>
          </a:p>
          <a:p>
            <a:r>
              <a:rPr lang="en-US" sz="2800" dirty="0"/>
              <a:t>Evidence</a:t>
            </a:r>
          </a:p>
          <a:p>
            <a:r>
              <a:rPr lang="en-US" sz="2800" dirty="0"/>
              <a:t>commentary</a:t>
            </a:r>
          </a:p>
          <a:p>
            <a:endParaRPr lang="en-US" sz="2800" dirty="0"/>
          </a:p>
        </p:txBody>
      </p:sp>
      <p:sp>
        <p:nvSpPr>
          <p:cNvPr id="5" name="Text Placeholder 4">
            <a:extLst>
              <a:ext uri="{FF2B5EF4-FFF2-40B4-BE49-F238E27FC236}">
                <a16:creationId xmlns:a16="http://schemas.microsoft.com/office/drawing/2014/main" id="{B9E490C6-C6B0-4D62-BB20-6B7FF11F1CE0}"/>
              </a:ext>
            </a:extLst>
          </p:cNvPr>
          <p:cNvSpPr>
            <a:spLocks noGrp="1"/>
          </p:cNvSpPr>
          <p:nvPr>
            <p:ph type="body" sz="quarter" idx="3"/>
          </p:nvPr>
        </p:nvSpPr>
        <p:spPr/>
        <p:txBody>
          <a:bodyPr/>
          <a:lstStyle/>
          <a:p>
            <a:r>
              <a:rPr lang="en-US" sz="3200" dirty="0"/>
              <a:t>Paragraph two</a:t>
            </a:r>
          </a:p>
        </p:txBody>
      </p:sp>
      <p:sp>
        <p:nvSpPr>
          <p:cNvPr id="6" name="Content Placeholder 5">
            <a:extLst>
              <a:ext uri="{FF2B5EF4-FFF2-40B4-BE49-F238E27FC236}">
                <a16:creationId xmlns:a16="http://schemas.microsoft.com/office/drawing/2014/main" id="{4D93CDA5-C9E2-4613-867F-17EE139D0305}"/>
              </a:ext>
            </a:extLst>
          </p:cNvPr>
          <p:cNvSpPr>
            <a:spLocks noGrp="1"/>
          </p:cNvSpPr>
          <p:nvPr>
            <p:ph sz="quarter" idx="4"/>
          </p:nvPr>
        </p:nvSpPr>
        <p:spPr/>
        <p:txBody>
          <a:bodyPr>
            <a:normAutofit/>
          </a:bodyPr>
          <a:lstStyle/>
          <a:p>
            <a:r>
              <a:rPr lang="en-US" sz="2800" dirty="0"/>
              <a:t>Transition</a:t>
            </a:r>
          </a:p>
          <a:p>
            <a:r>
              <a:rPr lang="en-US" sz="2800" dirty="0"/>
              <a:t>Second Point</a:t>
            </a:r>
          </a:p>
          <a:p>
            <a:r>
              <a:rPr lang="en-US" sz="2800" dirty="0"/>
              <a:t>Evidence</a:t>
            </a:r>
          </a:p>
          <a:p>
            <a:r>
              <a:rPr lang="en-US" sz="2800" dirty="0"/>
              <a:t>Commentary</a:t>
            </a:r>
          </a:p>
          <a:p>
            <a:r>
              <a:rPr lang="en-US" sz="2800" dirty="0"/>
              <a:t>conclusion</a:t>
            </a:r>
          </a:p>
        </p:txBody>
      </p:sp>
    </p:spTree>
    <p:extLst>
      <p:ext uri="{BB962C8B-B14F-4D97-AF65-F5344CB8AC3E}">
        <p14:creationId xmlns:p14="http://schemas.microsoft.com/office/powerpoint/2010/main" val="3520623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9" name="Group 8">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 name="Content Placeholder 3">
            <a:extLst>
              <a:ext uri="{FF2B5EF4-FFF2-40B4-BE49-F238E27FC236}">
                <a16:creationId xmlns:a16="http://schemas.microsoft.com/office/drawing/2014/main" id="{2E312718-50FC-4E53-BFBF-F7072844D198}"/>
              </a:ext>
            </a:extLst>
          </p:cNvPr>
          <p:cNvPicPr>
            <a:picLocks noGrp="1" noChangeAspect="1"/>
          </p:cNvPicPr>
          <p:nvPr>
            <p:ph idx="1"/>
          </p:nvPr>
        </p:nvPicPr>
        <p:blipFill rotWithShape="1">
          <a:blip r:embed="rId2"/>
          <a:srcRect l="7963" r="1127" b="10726"/>
          <a:stretch/>
        </p:blipFill>
        <p:spPr>
          <a:xfrm>
            <a:off x="20" y="-1"/>
            <a:ext cx="539494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itle 1">
            <a:extLst>
              <a:ext uri="{FF2B5EF4-FFF2-40B4-BE49-F238E27FC236}">
                <a16:creationId xmlns:a16="http://schemas.microsoft.com/office/drawing/2014/main" id="{5FC0CEA4-7BC0-40F3-9CB5-2B98990D04FA}"/>
              </a:ext>
            </a:extLst>
          </p:cNvPr>
          <p:cNvSpPr>
            <a:spLocks noGrp="1"/>
          </p:cNvSpPr>
          <p:nvPr>
            <p:ph type="title"/>
          </p:nvPr>
        </p:nvSpPr>
        <p:spPr>
          <a:xfrm>
            <a:off x="5380563" y="1678665"/>
            <a:ext cx="3887839" cy="2372168"/>
          </a:xfrm>
        </p:spPr>
        <p:txBody>
          <a:bodyPr vert="horz" lIns="91440" tIns="45720" rIns="91440" bIns="45720" rtlCol="0" anchor="b">
            <a:normAutofit fontScale="90000"/>
          </a:bodyPr>
          <a:lstStyle/>
          <a:p>
            <a:pPr algn="r"/>
            <a:r>
              <a:rPr lang="en-US" sz="5400" dirty="0"/>
              <a:t>Non-fiction Topic</a:t>
            </a:r>
            <a:br>
              <a:rPr lang="en-US" sz="5400" dirty="0"/>
            </a:br>
            <a:r>
              <a:rPr lang="en-US" sz="3000" dirty="0"/>
              <a:t>What are traits which make Noah extraordinary?</a:t>
            </a:r>
            <a:endParaRPr lang="en-US" sz="5400" dirty="0"/>
          </a:p>
        </p:txBody>
      </p:sp>
    </p:spTree>
    <p:extLst>
      <p:ext uri="{BB962C8B-B14F-4D97-AF65-F5344CB8AC3E}">
        <p14:creationId xmlns:p14="http://schemas.microsoft.com/office/powerpoint/2010/main" val="1730029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1" name="Straight Connector 30">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737C151-5B1E-4721-A497-FB25760C89DC}"/>
              </a:ext>
            </a:extLst>
          </p:cNvPr>
          <p:cNvSpPr>
            <a:spLocks noGrp="1"/>
          </p:cNvSpPr>
          <p:nvPr>
            <p:ph type="title"/>
          </p:nvPr>
        </p:nvSpPr>
        <p:spPr>
          <a:xfrm>
            <a:off x="643467" y="816638"/>
            <a:ext cx="3367359" cy="5224724"/>
          </a:xfrm>
        </p:spPr>
        <p:txBody>
          <a:bodyPr anchor="ctr">
            <a:normAutofit/>
          </a:bodyPr>
          <a:lstStyle/>
          <a:p>
            <a:r>
              <a:rPr lang="en-US" dirty="0"/>
              <a:t>Summarize the topic </a:t>
            </a:r>
          </a:p>
        </p:txBody>
      </p:sp>
      <p:sp>
        <p:nvSpPr>
          <p:cNvPr id="3" name="Content Placeholder 2">
            <a:extLst>
              <a:ext uri="{FF2B5EF4-FFF2-40B4-BE49-F238E27FC236}">
                <a16:creationId xmlns:a16="http://schemas.microsoft.com/office/drawing/2014/main" id="{F6243AAA-FC27-4647-A253-41F97D2155E4}"/>
              </a:ext>
            </a:extLst>
          </p:cNvPr>
          <p:cNvSpPr>
            <a:spLocks noGrp="1"/>
          </p:cNvSpPr>
          <p:nvPr>
            <p:ph idx="1"/>
          </p:nvPr>
        </p:nvSpPr>
        <p:spPr>
          <a:xfrm>
            <a:off x="4654295" y="816638"/>
            <a:ext cx="4619706" cy="5224724"/>
          </a:xfrm>
        </p:spPr>
        <p:txBody>
          <a:bodyPr anchor="ctr">
            <a:normAutofit/>
          </a:bodyPr>
          <a:lstStyle/>
          <a:p>
            <a:pPr marL="0" indent="0">
              <a:buNone/>
            </a:pPr>
            <a:endParaRPr lang="en-US" dirty="0"/>
          </a:p>
          <a:p>
            <a:r>
              <a:rPr lang="en-US" sz="3000" dirty="0"/>
              <a:t>	</a:t>
            </a:r>
            <a:r>
              <a:rPr lang="en-US" sz="3000" i="1" dirty="0"/>
              <a:t>Noah Carver is a teenager who was born blind. He is an extraordinary individual who does not allow his disability to hold him back. </a:t>
            </a:r>
          </a:p>
        </p:txBody>
      </p:sp>
    </p:spTree>
    <p:extLst>
      <p:ext uri="{BB962C8B-B14F-4D97-AF65-F5344CB8AC3E}">
        <p14:creationId xmlns:p14="http://schemas.microsoft.com/office/powerpoint/2010/main" val="2876003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CB4C34A-09CA-4BDE-81CF-EAA604FD2B01}"/>
              </a:ext>
            </a:extLst>
          </p:cNvPr>
          <p:cNvSpPr>
            <a:spLocks noGrp="1"/>
          </p:cNvSpPr>
          <p:nvPr>
            <p:ph type="title"/>
          </p:nvPr>
        </p:nvSpPr>
        <p:spPr>
          <a:xfrm>
            <a:off x="643467" y="816638"/>
            <a:ext cx="3367359" cy="5224724"/>
          </a:xfrm>
        </p:spPr>
        <p:txBody>
          <a:bodyPr anchor="ctr">
            <a:normAutofit/>
          </a:bodyPr>
          <a:lstStyle/>
          <a:p>
            <a:r>
              <a:rPr lang="en-US" dirty="0"/>
              <a:t>Cite the article and introduce the claim or thesis statement</a:t>
            </a:r>
          </a:p>
        </p:txBody>
      </p:sp>
      <p:sp>
        <p:nvSpPr>
          <p:cNvPr id="3" name="Content Placeholder 2">
            <a:extLst>
              <a:ext uri="{FF2B5EF4-FFF2-40B4-BE49-F238E27FC236}">
                <a16:creationId xmlns:a16="http://schemas.microsoft.com/office/drawing/2014/main" id="{EC344789-46AE-4C3E-986F-A6730B3D3DFE}"/>
              </a:ext>
            </a:extLst>
          </p:cNvPr>
          <p:cNvSpPr>
            <a:spLocks noGrp="1"/>
          </p:cNvSpPr>
          <p:nvPr>
            <p:ph idx="1"/>
          </p:nvPr>
        </p:nvSpPr>
        <p:spPr>
          <a:xfrm>
            <a:off x="4654295" y="816638"/>
            <a:ext cx="4619706" cy="5224724"/>
          </a:xfrm>
        </p:spPr>
        <p:txBody>
          <a:bodyPr anchor="ctr">
            <a:normAutofit/>
          </a:bodyPr>
          <a:lstStyle/>
          <a:p>
            <a:r>
              <a:rPr lang="en-US" sz="3000" i="1" dirty="0"/>
              <a:t>In the article “Nothing Holds Me Back” in Scholastic Scope December 2018 by Kristin Lewis, we learn that Noah has positive traits, which prove that he is extraordinary. </a:t>
            </a:r>
          </a:p>
        </p:txBody>
      </p:sp>
    </p:spTree>
    <p:extLst>
      <p:ext uri="{BB962C8B-B14F-4D97-AF65-F5344CB8AC3E}">
        <p14:creationId xmlns:p14="http://schemas.microsoft.com/office/powerpoint/2010/main" val="3232204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969103F-A3F4-4544-ABDC-3387BB621B4A}"/>
              </a:ext>
            </a:extLst>
          </p:cNvPr>
          <p:cNvSpPr>
            <a:spLocks noGrp="1"/>
          </p:cNvSpPr>
          <p:nvPr>
            <p:ph type="title"/>
          </p:nvPr>
        </p:nvSpPr>
        <p:spPr>
          <a:xfrm>
            <a:off x="643467" y="816638"/>
            <a:ext cx="3367359" cy="5224724"/>
          </a:xfrm>
        </p:spPr>
        <p:txBody>
          <a:bodyPr anchor="ctr">
            <a:normAutofit/>
          </a:bodyPr>
          <a:lstStyle/>
          <a:p>
            <a:r>
              <a:rPr lang="en-US" dirty="0"/>
              <a:t>Use a transition word or phrase and state the first point</a:t>
            </a:r>
          </a:p>
        </p:txBody>
      </p:sp>
      <p:sp>
        <p:nvSpPr>
          <p:cNvPr id="3" name="Content Placeholder 2">
            <a:extLst>
              <a:ext uri="{FF2B5EF4-FFF2-40B4-BE49-F238E27FC236}">
                <a16:creationId xmlns:a16="http://schemas.microsoft.com/office/drawing/2014/main" id="{259F00CD-818B-4CD1-B910-FC194A243AEA}"/>
              </a:ext>
            </a:extLst>
          </p:cNvPr>
          <p:cNvSpPr>
            <a:spLocks noGrp="1"/>
          </p:cNvSpPr>
          <p:nvPr>
            <p:ph idx="1"/>
          </p:nvPr>
        </p:nvSpPr>
        <p:spPr>
          <a:xfrm>
            <a:off x="4654295" y="816638"/>
            <a:ext cx="4619706" cy="5224724"/>
          </a:xfrm>
        </p:spPr>
        <p:txBody>
          <a:bodyPr anchor="ctr">
            <a:normAutofit/>
          </a:bodyPr>
          <a:lstStyle/>
          <a:p>
            <a:r>
              <a:rPr lang="en-US" sz="3600" i="1" dirty="0"/>
              <a:t>One trait is courage. </a:t>
            </a:r>
          </a:p>
        </p:txBody>
      </p:sp>
    </p:spTree>
    <p:extLst>
      <p:ext uri="{BB962C8B-B14F-4D97-AF65-F5344CB8AC3E}">
        <p14:creationId xmlns:p14="http://schemas.microsoft.com/office/powerpoint/2010/main" val="2895913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7A505-450C-46F7-A930-0B6DFE0814E9}"/>
              </a:ext>
            </a:extLst>
          </p:cNvPr>
          <p:cNvSpPr>
            <a:spLocks noGrp="1"/>
          </p:cNvSpPr>
          <p:nvPr>
            <p:ph type="title"/>
          </p:nvPr>
        </p:nvSpPr>
        <p:spPr/>
        <p:txBody>
          <a:bodyPr/>
          <a:lstStyle/>
          <a:p>
            <a:r>
              <a:rPr lang="en-US" dirty="0"/>
              <a:t>Sentences start with a great foundation</a:t>
            </a:r>
          </a:p>
        </p:txBody>
      </p:sp>
      <p:sp>
        <p:nvSpPr>
          <p:cNvPr id="3" name="Content Placeholder 2">
            <a:extLst>
              <a:ext uri="{FF2B5EF4-FFF2-40B4-BE49-F238E27FC236}">
                <a16:creationId xmlns:a16="http://schemas.microsoft.com/office/drawing/2014/main" id="{4179D653-CE98-4AC1-AA8C-7780D1F6709E}"/>
              </a:ext>
            </a:extLst>
          </p:cNvPr>
          <p:cNvSpPr>
            <a:spLocks noGrp="1"/>
          </p:cNvSpPr>
          <p:nvPr>
            <p:ph idx="1"/>
          </p:nvPr>
        </p:nvSpPr>
        <p:spPr/>
        <p:txBody>
          <a:bodyPr>
            <a:normAutofit/>
          </a:bodyPr>
          <a:lstStyle/>
          <a:p>
            <a:r>
              <a:rPr lang="en-US" sz="2800" dirty="0"/>
              <a:t>Students need to know the basics of sentence structure in English to be able to move on to other levels.  </a:t>
            </a:r>
          </a:p>
          <a:p>
            <a:pPr lvl="1"/>
            <a:r>
              <a:rPr lang="en-US" sz="2600" dirty="0"/>
              <a:t>Is there a verb?</a:t>
            </a:r>
          </a:p>
          <a:p>
            <a:pPr lvl="1"/>
            <a:r>
              <a:rPr lang="en-US" sz="2600" dirty="0"/>
              <a:t>Is there a subject?</a:t>
            </a:r>
          </a:p>
          <a:p>
            <a:pPr lvl="1"/>
            <a:r>
              <a:rPr lang="en-US" sz="2600" dirty="0"/>
              <a:t>Now let’s add more detail</a:t>
            </a:r>
          </a:p>
          <a:p>
            <a:pPr lvl="1"/>
            <a:r>
              <a:rPr lang="en-US" sz="2600" dirty="0"/>
              <a:t>Make it more complex</a:t>
            </a:r>
          </a:p>
        </p:txBody>
      </p:sp>
    </p:spTree>
    <p:extLst>
      <p:ext uri="{BB962C8B-B14F-4D97-AF65-F5344CB8AC3E}">
        <p14:creationId xmlns:p14="http://schemas.microsoft.com/office/powerpoint/2010/main" val="560152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713FEAA-8018-49C0-A250-CF47611BF92A}"/>
              </a:ext>
            </a:extLst>
          </p:cNvPr>
          <p:cNvSpPr>
            <a:spLocks noGrp="1"/>
          </p:cNvSpPr>
          <p:nvPr>
            <p:ph type="title"/>
          </p:nvPr>
        </p:nvSpPr>
        <p:spPr>
          <a:xfrm>
            <a:off x="643467" y="816638"/>
            <a:ext cx="3367359" cy="5224724"/>
          </a:xfrm>
        </p:spPr>
        <p:txBody>
          <a:bodyPr anchor="ctr">
            <a:normAutofit/>
          </a:bodyPr>
          <a:lstStyle/>
          <a:p>
            <a:r>
              <a:rPr lang="en-US" dirty="0"/>
              <a:t>Use evidence and cite the page number</a:t>
            </a:r>
          </a:p>
        </p:txBody>
      </p:sp>
      <p:sp>
        <p:nvSpPr>
          <p:cNvPr id="3" name="Content Placeholder 2">
            <a:extLst>
              <a:ext uri="{FF2B5EF4-FFF2-40B4-BE49-F238E27FC236}">
                <a16:creationId xmlns:a16="http://schemas.microsoft.com/office/drawing/2014/main" id="{7953D7F5-B597-48B5-93AF-0FFD39E4EF9A}"/>
              </a:ext>
            </a:extLst>
          </p:cNvPr>
          <p:cNvSpPr>
            <a:spLocks noGrp="1"/>
          </p:cNvSpPr>
          <p:nvPr>
            <p:ph idx="1"/>
          </p:nvPr>
        </p:nvSpPr>
        <p:spPr>
          <a:xfrm>
            <a:off x="4654295" y="816638"/>
            <a:ext cx="4619706" cy="5224724"/>
          </a:xfrm>
        </p:spPr>
        <p:txBody>
          <a:bodyPr anchor="ctr">
            <a:normAutofit/>
          </a:bodyPr>
          <a:lstStyle/>
          <a:p>
            <a:r>
              <a:rPr lang="en-US" sz="3000" i="1" dirty="0"/>
              <a:t>One trait is courage. Noah shows courage when he runs a 10K over “rugged terrain” and hilly landscape (5). </a:t>
            </a:r>
          </a:p>
        </p:txBody>
      </p:sp>
    </p:spTree>
    <p:extLst>
      <p:ext uri="{BB962C8B-B14F-4D97-AF65-F5344CB8AC3E}">
        <p14:creationId xmlns:p14="http://schemas.microsoft.com/office/powerpoint/2010/main" val="1629708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83A476-FE37-4143-924D-7D353C80C01B}"/>
              </a:ext>
            </a:extLst>
          </p:cNvPr>
          <p:cNvSpPr>
            <a:spLocks noGrp="1"/>
          </p:cNvSpPr>
          <p:nvPr>
            <p:ph type="title"/>
          </p:nvPr>
        </p:nvSpPr>
        <p:spPr>
          <a:xfrm>
            <a:off x="1043950" y="1179151"/>
            <a:ext cx="3300646" cy="4463889"/>
          </a:xfrm>
        </p:spPr>
        <p:txBody>
          <a:bodyPr anchor="ctr">
            <a:normAutofit/>
          </a:bodyPr>
          <a:lstStyle/>
          <a:p>
            <a:r>
              <a:rPr lang="en-US" dirty="0"/>
              <a:t>Add commentary to connect the evidence to the point.</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10F98C5-1D22-4BF2-A8CB-BCF6FEC72C2F}"/>
              </a:ext>
            </a:extLst>
          </p:cNvPr>
          <p:cNvSpPr>
            <a:spLocks noGrp="1"/>
          </p:cNvSpPr>
          <p:nvPr>
            <p:ph idx="1"/>
          </p:nvPr>
        </p:nvSpPr>
        <p:spPr>
          <a:xfrm>
            <a:off x="4978918" y="1109145"/>
            <a:ext cx="6341016" cy="4603900"/>
          </a:xfrm>
        </p:spPr>
        <p:txBody>
          <a:bodyPr anchor="ctr">
            <a:normAutofit/>
          </a:bodyPr>
          <a:lstStyle/>
          <a:p>
            <a:r>
              <a:rPr lang="en-US" sz="3000" i="1" dirty="0"/>
              <a:t>It is difficult even for sighted people to run over rough ground during a race.  For a blind person, like Noah, who cannot anticipate the change in the ground, it takes courage to accept that he might fall and injure himself at any moment. </a:t>
            </a: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90152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677BE3-0283-4120-8972-CE20E766A2D1}"/>
              </a:ext>
            </a:extLst>
          </p:cNvPr>
          <p:cNvSpPr>
            <a:spLocks noGrp="1"/>
          </p:cNvSpPr>
          <p:nvPr>
            <p:ph type="title"/>
          </p:nvPr>
        </p:nvSpPr>
        <p:spPr>
          <a:xfrm>
            <a:off x="1333502" y="609600"/>
            <a:ext cx="8596668" cy="1320800"/>
          </a:xfrm>
        </p:spPr>
        <p:txBody>
          <a:bodyPr>
            <a:normAutofit/>
          </a:bodyPr>
          <a:lstStyle/>
          <a:p>
            <a:r>
              <a:rPr lang="en-US" dirty="0"/>
              <a:t>Transition to additional evidence and commentary</a:t>
            </a:r>
          </a:p>
        </p:txBody>
      </p:sp>
      <p:sp>
        <p:nvSpPr>
          <p:cNvPr id="19" name="Isosceles Triangle 9">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1">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21" name="Straight Connector 13">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913D7E57-AD86-4F1D-8666-C773D32E25A9}"/>
              </a:ext>
            </a:extLst>
          </p:cNvPr>
          <p:cNvSpPr>
            <a:spLocks noGrp="1"/>
          </p:cNvSpPr>
          <p:nvPr>
            <p:ph idx="1"/>
          </p:nvPr>
        </p:nvSpPr>
        <p:spPr>
          <a:xfrm>
            <a:off x="1333502" y="2160590"/>
            <a:ext cx="8470898" cy="3429260"/>
          </a:xfrm>
        </p:spPr>
        <p:txBody>
          <a:bodyPr>
            <a:noAutofit/>
          </a:bodyPr>
          <a:lstStyle/>
          <a:p>
            <a:r>
              <a:rPr lang="en-US" sz="2200" b="1" dirty="0"/>
              <a:t>Furthermore</a:t>
            </a:r>
            <a:r>
              <a:rPr lang="en-US" sz="2200" dirty="0"/>
              <a:t>, Noah courageously skis, races a boat, fishes for lobster, and rides horses (6). </a:t>
            </a:r>
            <a:r>
              <a:rPr lang="en-US" sz="2200" b="1" dirty="0">
                <a:solidFill>
                  <a:srgbClr val="7030A0"/>
                </a:solidFill>
              </a:rPr>
              <a:t>These are all courageous activities for anyone let alone someone who is blind. But Noah </a:t>
            </a:r>
            <a:r>
              <a:rPr lang="en-US" sz="2200" b="1" dirty="0">
                <a:solidFill>
                  <a:schemeClr val="tx1"/>
                </a:solidFill>
              </a:rPr>
              <a:t>also </a:t>
            </a:r>
            <a:r>
              <a:rPr lang="en-US" sz="2200" b="1" dirty="0">
                <a:solidFill>
                  <a:srgbClr val="7030A0"/>
                </a:solidFill>
              </a:rPr>
              <a:t>finds it takes courage doing what sighted people would consider to be a simple action like finding someone to sit with at lunch each day.</a:t>
            </a:r>
            <a:r>
              <a:rPr lang="en-US" sz="2200" dirty="0"/>
              <a:t> “… sometimes when Noah walks into the cafeteria, no one calls out to him and invites him to sit down. So instead, he walks up and down the aisles listening for a familiar voice and then asks if he can join the group” (7</a:t>
            </a:r>
            <a:r>
              <a:rPr lang="en-US" sz="2200" dirty="0">
                <a:solidFill>
                  <a:srgbClr val="7030A0"/>
                </a:solidFill>
              </a:rPr>
              <a:t>) </a:t>
            </a:r>
            <a:r>
              <a:rPr lang="en-US" sz="2200" b="1" dirty="0">
                <a:solidFill>
                  <a:srgbClr val="7030A0"/>
                </a:solidFill>
              </a:rPr>
              <a:t>Clearly, his being on display and hoping to find a group to join is unnerving at best calling on his courage daily.</a:t>
            </a:r>
          </a:p>
        </p:txBody>
      </p:sp>
      <p:sp>
        <p:nvSpPr>
          <p:cNvPr id="18"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0867041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37DB9D-099C-4901-8460-3A15BEFFD8DC}"/>
              </a:ext>
            </a:extLst>
          </p:cNvPr>
          <p:cNvSpPr>
            <a:spLocks noGrp="1"/>
          </p:cNvSpPr>
          <p:nvPr>
            <p:ph type="title"/>
          </p:nvPr>
        </p:nvSpPr>
        <p:spPr>
          <a:xfrm>
            <a:off x="643467" y="816638"/>
            <a:ext cx="3367359" cy="5224724"/>
          </a:xfrm>
        </p:spPr>
        <p:txBody>
          <a:bodyPr anchor="ctr">
            <a:normAutofit/>
          </a:bodyPr>
          <a:lstStyle/>
          <a:p>
            <a:r>
              <a:rPr lang="en-US" dirty="0"/>
              <a:t>Paragraph Two: use a transition and introduce the second point</a:t>
            </a:r>
          </a:p>
        </p:txBody>
      </p:sp>
      <p:sp>
        <p:nvSpPr>
          <p:cNvPr id="3" name="Content Placeholder 2">
            <a:extLst>
              <a:ext uri="{FF2B5EF4-FFF2-40B4-BE49-F238E27FC236}">
                <a16:creationId xmlns:a16="http://schemas.microsoft.com/office/drawing/2014/main" id="{7623674D-6CF1-44D3-83EB-89F6F862225F}"/>
              </a:ext>
            </a:extLst>
          </p:cNvPr>
          <p:cNvSpPr>
            <a:spLocks noGrp="1"/>
          </p:cNvSpPr>
          <p:nvPr>
            <p:ph idx="1"/>
          </p:nvPr>
        </p:nvSpPr>
        <p:spPr>
          <a:xfrm>
            <a:off x="4654295" y="816638"/>
            <a:ext cx="4619706" cy="5224724"/>
          </a:xfrm>
        </p:spPr>
        <p:txBody>
          <a:bodyPr anchor="ctr">
            <a:normAutofit/>
          </a:bodyPr>
          <a:lstStyle/>
          <a:p>
            <a:r>
              <a:rPr lang="en-US" sz="3000" b="1" dirty="0">
                <a:solidFill>
                  <a:srgbClr val="7030A0"/>
                </a:solidFill>
              </a:rPr>
              <a:t>Another </a:t>
            </a:r>
            <a:r>
              <a:rPr lang="en-US" sz="3000" dirty="0"/>
              <a:t>of Noah’s positive traits is a deep determination. </a:t>
            </a:r>
          </a:p>
        </p:txBody>
      </p:sp>
    </p:spTree>
    <p:extLst>
      <p:ext uri="{BB962C8B-B14F-4D97-AF65-F5344CB8AC3E}">
        <p14:creationId xmlns:p14="http://schemas.microsoft.com/office/powerpoint/2010/main" val="2785050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 name="Straight Connector 7">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9" name="Rectangle 18">
            <a:extLst>
              <a:ext uri="{FF2B5EF4-FFF2-40B4-BE49-F238E27FC236}">
                <a16:creationId xmlns:a16="http://schemas.microsoft.com/office/drawing/2014/main" id="{2783C067-F8BF-4755-B516-8A0CD74C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2ED796EC-E7FF-46DB-B912-FB08BF12A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549A2DAB-B431-487D-95AD-BB0FECB49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alpha val="88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a:extLst>
              <a:ext uri="{FF2B5EF4-FFF2-40B4-BE49-F238E27FC236}">
                <a16:creationId xmlns:a16="http://schemas.microsoft.com/office/drawing/2014/main" id="{0819F787-32B4-46A8-BC57-C6571BCEE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cxnSp>
        <p:nvCxnSpPr>
          <p:cNvPr id="27" name="Straight Connector 26">
            <a:extLst>
              <a:ext uri="{FF2B5EF4-FFF2-40B4-BE49-F238E27FC236}">
                <a16:creationId xmlns:a16="http://schemas.microsoft.com/office/drawing/2014/main" id="{C5ECDEE1-7093-418F-9CF5-24EEB115C1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045062AF-EB11-4651-BC4A-4DA21768D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3AB31359-B053-49A1-A91D-4179293468AA}"/>
              </a:ext>
            </a:extLst>
          </p:cNvPr>
          <p:cNvSpPr txBox="1"/>
          <p:nvPr/>
        </p:nvSpPr>
        <p:spPr>
          <a:xfrm>
            <a:off x="1507067" y="1397000"/>
            <a:ext cx="7766936" cy="2653836"/>
          </a:xfrm>
          <a:prstGeom prst="rect">
            <a:avLst/>
          </a:prstGeom>
        </p:spPr>
        <p:txBody>
          <a:bodyPr vert="horz" lIns="91440" tIns="45720" rIns="91440" bIns="45720" rtlCol="0" anchor="b">
            <a:normAutofit/>
          </a:bodyPr>
          <a:lstStyle/>
          <a:p>
            <a:pPr algn="r">
              <a:spcBef>
                <a:spcPct val="0"/>
              </a:spcBef>
              <a:spcAft>
                <a:spcPts val="600"/>
              </a:spcAft>
            </a:pPr>
            <a:r>
              <a:rPr lang="en-US" sz="5400">
                <a:solidFill>
                  <a:schemeClr val="accent1"/>
                </a:solidFill>
                <a:latin typeface="+mj-lt"/>
                <a:ea typeface="+mj-ea"/>
                <a:cs typeface="+mj-cs"/>
              </a:rPr>
              <a:t>Use evidence and commentary for the second point.</a:t>
            </a:r>
          </a:p>
        </p:txBody>
      </p:sp>
    </p:spTree>
    <p:extLst>
      <p:ext uri="{BB962C8B-B14F-4D97-AF65-F5344CB8AC3E}">
        <p14:creationId xmlns:p14="http://schemas.microsoft.com/office/powerpoint/2010/main" val="672764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9904803-14D1-4029-8C6C-CCA87BAB5112}"/>
              </a:ext>
            </a:extLst>
          </p:cNvPr>
          <p:cNvSpPr>
            <a:spLocks noGrp="1"/>
          </p:cNvSpPr>
          <p:nvPr>
            <p:ph type="title"/>
          </p:nvPr>
        </p:nvSpPr>
        <p:spPr>
          <a:xfrm>
            <a:off x="643467" y="816638"/>
            <a:ext cx="3367359" cy="5224724"/>
          </a:xfrm>
        </p:spPr>
        <p:txBody>
          <a:bodyPr anchor="ctr">
            <a:normAutofit/>
          </a:bodyPr>
          <a:lstStyle/>
          <a:p>
            <a:r>
              <a:rPr lang="en-US" dirty="0"/>
              <a:t>Conclude and tie the claim, evidence, and commentary together</a:t>
            </a:r>
          </a:p>
        </p:txBody>
      </p:sp>
      <p:sp>
        <p:nvSpPr>
          <p:cNvPr id="3" name="Content Placeholder 2">
            <a:extLst>
              <a:ext uri="{FF2B5EF4-FFF2-40B4-BE49-F238E27FC236}">
                <a16:creationId xmlns:a16="http://schemas.microsoft.com/office/drawing/2014/main" id="{0D7EDA97-70B3-4896-AEBC-0FD0E8C21090}"/>
              </a:ext>
            </a:extLst>
          </p:cNvPr>
          <p:cNvSpPr>
            <a:spLocks noGrp="1"/>
          </p:cNvSpPr>
          <p:nvPr>
            <p:ph idx="1"/>
          </p:nvPr>
        </p:nvSpPr>
        <p:spPr>
          <a:xfrm>
            <a:off x="4654295" y="816638"/>
            <a:ext cx="4619706" cy="5224724"/>
          </a:xfrm>
        </p:spPr>
        <p:txBody>
          <a:bodyPr anchor="ctr">
            <a:normAutofit lnSpcReduction="10000"/>
          </a:bodyPr>
          <a:lstStyle/>
          <a:p>
            <a:r>
              <a:rPr lang="en-US" sz="3000" b="1" i="1" dirty="0">
                <a:solidFill>
                  <a:schemeClr val="tx1"/>
                </a:solidFill>
              </a:rPr>
              <a:t>In the end</a:t>
            </a:r>
            <a:r>
              <a:rPr lang="en-US" sz="3000" i="1" dirty="0"/>
              <a:t>, </a:t>
            </a:r>
            <a:r>
              <a:rPr lang="en-US" sz="3000" b="1" i="1" dirty="0">
                <a:solidFill>
                  <a:srgbClr val="7030A0"/>
                </a:solidFill>
              </a:rPr>
              <a:t>we can see that Noah is a courageous and determined young man. He is truly extraordinary. </a:t>
            </a:r>
            <a:r>
              <a:rPr lang="en-US" sz="3000" i="1" dirty="0"/>
              <a:t>Noah is person I can learn from because he inspires me to work harder at developing myself. I do not think that I will ever forget him.</a:t>
            </a:r>
          </a:p>
          <a:p>
            <a:endParaRPr lang="en-US" dirty="0"/>
          </a:p>
        </p:txBody>
      </p:sp>
    </p:spTree>
    <p:extLst>
      <p:ext uri="{BB962C8B-B14F-4D97-AF65-F5344CB8AC3E}">
        <p14:creationId xmlns:p14="http://schemas.microsoft.com/office/powerpoint/2010/main" val="2659538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 name="Content Placeholder 3" descr="A group of people posing for the camera&#10;&#10;Description automatically generated">
            <a:extLst>
              <a:ext uri="{FF2B5EF4-FFF2-40B4-BE49-F238E27FC236}">
                <a16:creationId xmlns:a16="http://schemas.microsoft.com/office/drawing/2014/main" id="{F20FEC65-374A-4A7D-8FF5-3179774E2C64}"/>
              </a:ext>
            </a:extLst>
          </p:cNvPr>
          <p:cNvPicPr>
            <a:picLocks noGrp="1" noChangeAspect="1"/>
          </p:cNvPicPr>
          <p:nvPr>
            <p:ph idx="1"/>
          </p:nvPr>
        </p:nvPicPr>
        <p:blipFill rotWithShape="1">
          <a:blip r:embed="rId2"/>
          <a:srcRect l="3617" t="7097" r="3" b="403"/>
          <a:stretch/>
        </p:blipFill>
        <p:spPr>
          <a:xfrm>
            <a:off x="20" y="-1"/>
            <a:ext cx="539494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itle 1">
            <a:extLst>
              <a:ext uri="{FF2B5EF4-FFF2-40B4-BE49-F238E27FC236}">
                <a16:creationId xmlns:a16="http://schemas.microsoft.com/office/drawing/2014/main" id="{1AB4DAD1-7629-4253-8FE0-1AA39D8E3C80}"/>
              </a:ext>
            </a:extLst>
          </p:cNvPr>
          <p:cNvSpPr>
            <a:spLocks noGrp="1"/>
          </p:cNvSpPr>
          <p:nvPr>
            <p:ph type="title"/>
          </p:nvPr>
        </p:nvSpPr>
        <p:spPr>
          <a:xfrm>
            <a:off x="5380563" y="1678665"/>
            <a:ext cx="3887839" cy="2372168"/>
          </a:xfrm>
        </p:spPr>
        <p:txBody>
          <a:bodyPr vert="horz" lIns="91440" tIns="45720" rIns="91440" bIns="45720" rtlCol="0" anchor="b">
            <a:normAutofit fontScale="90000"/>
          </a:bodyPr>
          <a:lstStyle/>
          <a:p>
            <a:pPr algn="r"/>
            <a:r>
              <a:rPr lang="en-US" sz="5400" dirty="0"/>
              <a:t>Essay Writing</a:t>
            </a:r>
            <a:br>
              <a:rPr lang="en-US" sz="5400" dirty="0"/>
            </a:br>
            <a:r>
              <a:rPr lang="en-US" sz="5400" dirty="0"/>
              <a:t>Non-fiction Topic</a:t>
            </a:r>
          </a:p>
        </p:txBody>
      </p:sp>
      <p:sp>
        <p:nvSpPr>
          <p:cNvPr id="5" name="TextBox 4">
            <a:extLst>
              <a:ext uri="{FF2B5EF4-FFF2-40B4-BE49-F238E27FC236}">
                <a16:creationId xmlns:a16="http://schemas.microsoft.com/office/drawing/2014/main" id="{58E91C78-B926-4C35-B7A0-49E1E3B130E1}"/>
              </a:ext>
            </a:extLst>
          </p:cNvPr>
          <p:cNvSpPr txBox="1"/>
          <p:nvPr/>
        </p:nvSpPr>
        <p:spPr>
          <a:xfrm>
            <a:off x="4798272" y="3979006"/>
            <a:ext cx="4152116" cy="2400657"/>
          </a:xfrm>
          <a:prstGeom prst="rect">
            <a:avLst/>
          </a:prstGeom>
          <a:noFill/>
        </p:spPr>
        <p:txBody>
          <a:bodyPr wrap="square" rtlCol="0">
            <a:spAutoFit/>
          </a:bodyPr>
          <a:lstStyle/>
          <a:p>
            <a:r>
              <a:rPr lang="en-US" sz="3000" dirty="0"/>
              <a:t>How has dental care changed over the centuries? What challenges do we still face today?</a:t>
            </a:r>
          </a:p>
        </p:txBody>
      </p:sp>
    </p:spTree>
    <p:extLst>
      <p:ext uri="{BB962C8B-B14F-4D97-AF65-F5344CB8AC3E}">
        <p14:creationId xmlns:p14="http://schemas.microsoft.com/office/powerpoint/2010/main" val="1971065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4600A6-4DDA-4E4F-B2F2-34FF1A12014C}"/>
              </a:ext>
            </a:extLst>
          </p:cNvPr>
          <p:cNvSpPr>
            <a:spLocks noGrp="1"/>
          </p:cNvSpPr>
          <p:nvPr>
            <p:ph type="title"/>
          </p:nvPr>
        </p:nvSpPr>
        <p:spPr>
          <a:xfrm>
            <a:off x="652481" y="1382486"/>
            <a:ext cx="3547581" cy="4093028"/>
          </a:xfrm>
        </p:spPr>
        <p:txBody>
          <a:bodyPr anchor="ctr">
            <a:normAutofit/>
          </a:bodyPr>
          <a:lstStyle/>
          <a:p>
            <a:r>
              <a:rPr lang="en-US" sz="4400" b="1" dirty="0"/>
              <a:t>Essay Writing Format</a:t>
            </a:r>
          </a:p>
        </p:txBody>
      </p:sp>
      <p:grpSp>
        <p:nvGrpSpPr>
          <p:cNvPr id="12" name="Group 11">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3" name="Straight Connector 12">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3" name="Rectangle 22">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284E58E-803F-4443-B145-2D3B94988C55}"/>
              </a:ext>
            </a:extLst>
          </p:cNvPr>
          <p:cNvGraphicFramePr>
            <a:graphicFrameLocks noGrp="1"/>
          </p:cNvGraphicFramePr>
          <p:nvPr>
            <p:ph idx="1"/>
            <p:extLst>
              <p:ext uri="{D42A27DB-BD31-4B8C-83A1-F6EECF244321}">
                <p14:modId xmlns:p14="http://schemas.microsoft.com/office/powerpoint/2010/main" val="1187048295"/>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6021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2B713-7BB3-49F5-BDE6-94C5B8E7C82D}"/>
              </a:ext>
            </a:extLst>
          </p:cNvPr>
          <p:cNvSpPr>
            <a:spLocks noGrp="1"/>
          </p:cNvSpPr>
          <p:nvPr>
            <p:ph type="title"/>
          </p:nvPr>
        </p:nvSpPr>
        <p:spPr>
          <a:xfrm>
            <a:off x="677334" y="609600"/>
            <a:ext cx="8596668" cy="1320800"/>
          </a:xfrm>
        </p:spPr>
        <p:txBody>
          <a:bodyPr>
            <a:normAutofit/>
          </a:bodyPr>
          <a:lstStyle/>
          <a:p>
            <a:r>
              <a:rPr lang="en-US" sz="4200" dirty="0"/>
              <a:t>Essay introduction</a:t>
            </a:r>
          </a:p>
        </p:txBody>
      </p:sp>
      <p:graphicFrame>
        <p:nvGraphicFramePr>
          <p:cNvPr id="5" name="Content Placeholder 2">
            <a:extLst>
              <a:ext uri="{FF2B5EF4-FFF2-40B4-BE49-F238E27FC236}">
                <a16:creationId xmlns:a16="http://schemas.microsoft.com/office/drawing/2014/main" id="{AD7397D7-F33D-4AFD-A439-3008101829C4}"/>
              </a:ext>
            </a:extLst>
          </p:cNvPr>
          <p:cNvGraphicFramePr>
            <a:graphicFrameLocks noGrp="1"/>
          </p:cNvGraphicFramePr>
          <p:nvPr>
            <p:ph idx="1"/>
            <p:extLst>
              <p:ext uri="{D42A27DB-BD31-4B8C-83A1-F6EECF244321}">
                <p14:modId xmlns:p14="http://schemas.microsoft.com/office/powerpoint/2010/main" val="3822286526"/>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descr="Teacher">
            <a:extLst>
              <a:ext uri="{FF2B5EF4-FFF2-40B4-BE49-F238E27FC236}">
                <a16:creationId xmlns:a16="http://schemas.microsoft.com/office/drawing/2014/main" id="{C9B7CEF1-0AD0-46E3-8D3B-1E1B5FBA304C}"/>
              </a:ext>
            </a:extLst>
          </p:cNvPr>
          <p:cNvSpPr/>
          <p:nvPr/>
        </p:nvSpPr>
        <p:spPr>
          <a:xfrm>
            <a:off x="5313686" y="609600"/>
            <a:ext cx="782314" cy="782314"/>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Tree>
    <p:extLst>
      <p:ext uri="{BB962C8B-B14F-4D97-AF65-F5344CB8AC3E}">
        <p14:creationId xmlns:p14="http://schemas.microsoft.com/office/powerpoint/2010/main" val="7798711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23B3507-DB78-4EFD-BF6B-0A7684D8DF07}"/>
              </a:ext>
            </a:extLst>
          </p:cNvPr>
          <p:cNvSpPr>
            <a:spLocks noGrp="1"/>
          </p:cNvSpPr>
          <p:nvPr>
            <p:ph type="title"/>
          </p:nvPr>
        </p:nvSpPr>
        <p:spPr>
          <a:xfrm>
            <a:off x="643467" y="816638"/>
            <a:ext cx="3367359" cy="5224724"/>
          </a:xfrm>
        </p:spPr>
        <p:txBody>
          <a:bodyPr anchor="ctr">
            <a:normAutofit/>
          </a:bodyPr>
          <a:lstStyle/>
          <a:p>
            <a:r>
              <a:rPr lang="en-US" dirty="0"/>
              <a:t>Hook </a:t>
            </a:r>
          </a:p>
        </p:txBody>
      </p:sp>
      <p:sp>
        <p:nvSpPr>
          <p:cNvPr id="30" name="Content Placeholder 2">
            <a:extLst>
              <a:ext uri="{FF2B5EF4-FFF2-40B4-BE49-F238E27FC236}">
                <a16:creationId xmlns:a16="http://schemas.microsoft.com/office/drawing/2014/main" id="{3694CF61-DC02-4A19-8E60-90A43F6CE0C4}"/>
              </a:ext>
            </a:extLst>
          </p:cNvPr>
          <p:cNvSpPr>
            <a:spLocks noGrp="1"/>
          </p:cNvSpPr>
          <p:nvPr>
            <p:ph idx="1"/>
          </p:nvPr>
        </p:nvSpPr>
        <p:spPr>
          <a:xfrm>
            <a:off x="4654295" y="816638"/>
            <a:ext cx="4619706" cy="5224724"/>
          </a:xfrm>
        </p:spPr>
        <p:txBody>
          <a:bodyPr anchor="ctr">
            <a:normAutofit lnSpcReduction="10000"/>
          </a:bodyPr>
          <a:lstStyle/>
          <a:p>
            <a:r>
              <a:rPr lang="en-US" sz="3000" dirty="0"/>
              <a:t>Get the reader’s attention with a question, observation, surprising statistic, or interesting quote</a:t>
            </a:r>
          </a:p>
          <a:p>
            <a:endParaRPr lang="en-US" dirty="0"/>
          </a:p>
          <a:p>
            <a:pPr marL="0" indent="0">
              <a:buNone/>
            </a:pPr>
            <a:r>
              <a:rPr lang="en-US" sz="2800" dirty="0"/>
              <a:t>“How do you feel about dental care? Do you struggle to go to dentist thinking about pain? Or do you just go because it is necessary? I do.” </a:t>
            </a:r>
          </a:p>
        </p:txBody>
      </p:sp>
      <p:sp>
        <p:nvSpPr>
          <p:cNvPr id="24" name="Rectangle 23" descr="Fishing">
            <a:extLst>
              <a:ext uri="{FF2B5EF4-FFF2-40B4-BE49-F238E27FC236}">
                <a16:creationId xmlns:a16="http://schemas.microsoft.com/office/drawing/2014/main" id="{42FA37EB-F492-49FC-A76C-6C73CF50B0D9}"/>
              </a:ext>
            </a:extLst>
          </p:cNvPr>
          <p:cNvSpPr/>
          <p:nvPr/>
        </p:nvSpPr>
        <p:spPr>
          <a:xfrm>
            <a:off x="2274991" y="2880640"/>
            <a:ext cx="1096719" cy="1096719"/>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Tree>
    <p:extLst>
      <p:ext uri="{BB962C8B-B14F-4D97-AF65-F5344CB8AC3E}">
        <p14:creationId xmlns:p14="http://schemas.microsoft.com/office/powerpoint/2010/main" val="1423781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5AB2F-C299-42BF-8E29-1555D638F910}"/>
              </a:ext>
            </a:extLst>
          </p:cNvPr>
          <p:cNvSpPr>
            <a:spLocks noGrp="1"/>
          </p:cNvSpPr>
          <p:nvPr>
            <p:ph type="title"/>
          </p:nvPr>
        </p:nvSpPr>
        <p:spPr/>
        <p:txBody>
          <a:bodyPr>
            <a:normAutofit/>
          </a:bodyPr>
          <a:lstStyle/>
          <a:p>
            <a:r>
              <a:rPr lang="en-US" dirty="0"/>
              <a:t>How do you get high beginning students and intermediate students to write?</a:t>
            </a:r>
          </a:p>
        </p:txBody>
      </p:sp>
      <p:sp>
        <p:nvSpPr>
          <p:cNvPr id="3" name="Content Placeholder 2">
            <a:extLst>
              <a:ext uri="{FF2B5EF4-FFF2-40B4-BE49-F238E27FC236}">
                <a16:creationId xmlns:a16="http://schemas.microsoft.com/office/drawing/2014/main" id="{C2540748-0CE6-4EA3-8541-4FB204BE598E}"/>
              </a:ext>
            </a:extLst>
          </p:cNvPr>
          <p:cNvSpPr>
            <a:spLocks noGrp="1"/>
          </p:cNvSpPr>
          <p:nvPr>
            <p:ph idx="1"/>
          </p:nvPr>
        </p:nvSpPr>
        <p:spPr/>
        <p:txBody>
          <a:bodyPr/>
          <a:lstStyle/>
          <a:p>
            <a:r>
              <a:rPr lang="en-US" sz="2000" b="1" dirty="0"/>
              <a:t>Journal and Share</a:t>
            </a:r>
          </a:p>
          <a:p>
            <a:pPr lvl="1"/>
            <a:r>
              <a:rPr lang="en-US" sz="2000" dirty="0"/>
              <a:t>The teacher write a journal topic on the board and shares what their response would be to the journal.</a:t>
            </a:r>
          </a:p>
          <a:p>
            <a:pPr lvl="1"/>
            <a:r>
              <a:rPr lang="en-US" sz="2000" dirty="0"/>
              <a:t>Students write what they can in their journal about the topic.</a:t>
            </a:r>
          </a:p>
          <a:p>
            <a:pPr lvl="1"/>
            <a:r>
              <a:rPr lang="en-US" sz="2000" dirty="0"/>
              <a:t>The teacher splits them up into groups and they interview each other to ask the journal questions and give a response.  This gives some students who couldn’t write as much but can speak more a chance to share more about the topic.  </a:t>
            </a:r>
          </a:p>
          <a:p>
            <a:pPr lvl="1"/>
            <a:r>
              <a:rPr lang="en-US" sz="2000" dirty="0"/>
              <a:t>The students then write something that they learned about each person in their group.  </a:t>
            </a:r>
          </a:p>
          <a:p>
            <a:pPr lvl="1"/>
            <a:endParaRPr lang="en-US" dirty="0"/>
          </a:p>
        </p:txBody>
      </p:sp>
    </p:spTree>
    <p:extLst>
      <p:ext uri="{BB962C8B-B14F-4D97-AF65-F5344CB8AC3E}">
        <p14:creationId xmlns:p14="http://schemas.microsoft.com/office/powerpoint/2010/main" val="1189347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F22CBA-C6AF-4863-BF73-AF0122021DE8}"/>
              </a:ext>
            </a:extLst>
          </p:cNvPr>
          <p:cNvSpPr>
            <a:spLocks noGrp="1"/>
          </p:cNvSpPr>
          <p:nvPr>
            <p:ph type="title"/>
          </p:nvPr>
        </p:nvSpPr>
        <p:spPr>
          <a:xfrm>
            <a:off x="871553" y="287391"/>
            <a:ext cx="8596668" cy="1320800"/>
          </a:xfrm>
        </p:spPr>
        <p:txBody>
          <a:bodyPr>
            <a:normAutofit/>
          </a:bodyPr>
          <a:lstStyle/>
          <a:p>
            <a:r>
              <a:rPr lang="en-US" b="1" dirty="0"/>
              <a:t>    Topic summary: </a:t>
            </a:r>
            <a:r>
              <a:rPr lang="en-US" dirty="0"/>
              <a:t>Briefly help reader understand the topic. Cite the article</a:t>
            </a:r>
          </a:p>
        </p:txBody>
      </p:sp>
      <p:sp>
        <p:nvSpPr>
          <p:cNvPr id="15" name="Isosceles Triangle 14">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73C4B480-F60D-4D1D-9912-2FDB38D933B2}"/>
              </a:ext>
            </a:extLst>
          </p:cNvPr>
          <p:cNvSpPr>
            <a:spLocks noGrp="1"/>
          </p:cNvSpPr>
          <p:nvPr>
            <p:ph idx="1"/>
          </p:nvPr>
        </p:nvSpPr>
        <p:spPr>
          <a:xfrm>
            <a:off x="1333502" y="2160590"/>
            <a:ext cx="8470898" cy="3429260"/>
          </a:xfrm>
        </p:spPr>
        <p:txBody>
          <a:bodyPr>
            <a:noAutofit/>
          </a:bodyPr>
          <a:lstStyle/>
          <a:p>
            <a:r>
              <a:rPr lang="en-US" sz="3000" i="1" dirty="0"/>
              <a:t>Going to the dentist is certainly not a pleasing thing to do, but it is not a life and death situation. In fact, according to the </a:t>
            </a:r>
            <a:r>
              <a:rPr lang="en-US" sz="3000" i="1" dirty="0">
                <a:solidFill>
                  <a:schemeClr val="accent1">
                    <a:lumMod val="75000"/>
                  </a:schemeClr>
                </a:solidFill>
              </a:rPr>
              <a:t>“History of Teeth” and “Where Are All the Dentists” by Kristin Lewis in </a:t>
            </a:r>
            <a:r>
              <a:rPr lang="en-US" sz="3000" i="1" u="sng" dirty="0">
                <a:solidFill>
                  <a:schemeClr val="accent1">
                    <a:lumMod val="75000"/>
                  </a:schemeClr>
                </a:solidFill>
              </a:rPr>
              <a:t>October 2017 Scholastic Scope</a:t>
            </a:r>
            <a:r>
              <a:rPr lang="en-US" sz="3000" i="1" dirty="0">
                <a:solidFill>
                  <a:schemeClr val="accent1">
                    <a:lumMod val="75000"/>
                  </a:schemeClr>
                </a:solidFill>
              </a:rPr>
              <a:t>, </a:t>
            </a:r>
            <a:r>
              <a:rPr lang="en-US" sz="3000" i="1" dirty="0"/>
              <a:t>if we compared people’s experience with dental care from ancient history, someone could make the case that our dentist experience is quite pleasing.</a:t>
            </a:r>
          </a:p>
        </p:txBody>
      </p:sp>
      <p:sp>
        <p:nvSpPr>
          <p:cNvPr id="23"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descr="Checkmark">
            <a:extLst>
              <a:ext uri="{FF2B5EF4-FFF2-40B4-BE49-F238E27FC236}">
                <a16:creationId xmlns:a16="http://schemas.microsoft.com/office/drawing/2014/main" id="{7F357F19-4E43-4B2F-A77F-26689F63E033}"/>
              </a:ext>
            </a:extLst>
          </p:cNvPr>
          <p:cNvSpPr/>
          <p:nvPr/>
        </p:nvSpPr>
        <p:spPr>
          <a:xfrm>
            <a:off x="871553" y="399432"/>
            <a:ext cx="548359" cy="548359"/>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2">
              <a:hueOff val="-81595"/>
              <a:satOff val="-4716"/>
              <a:lumOff val="6471"/>
              <a:alphaOff val="0"/>
            </a:schemeClr>
          </a:effectRef>
          <a:fontRef idx="minor">
            <a:schemeClr val="lt1"/>
          </a:fontRef>
        </p:style>
      </p:sp>
    </p:spTree>
    <p:extLst>
      <p:ext uri="{BB962C8B-B14F-4D97-AF65-F5344CB8AC3E}">
        <p14:creationId xmlns:p14="http://schemas.microsoft.com/office/powerpoint/2010/main" val="39117644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2064DD9-5C0A-4B51-B8FE-027186BF696A}"/>
              </a:ext>
            </a:extLst>
          </p:cNvPr>
          <p:cNvSpPr>
            <a:spLocks noGrp="1"/>
          </p:cNvSpPr>
          <p:nvPr>
            <p:ph type="title"/>
          </p:nvPr>
        </p:nvSpPr>
        <p:spPr>
          <a:xfrm>
            <a:off x="643467" y="816638"/>
            <a:ext cx="3367359" cy="5224724"/>
          </a:xfrm>
        </p:spPr>
        <p:txBody>
          <a:bodyPr anchor="ctr">
            <a:normAutofit/>
          </a:bodyPr>
          <a:lstStyle/>
          <a:p>
            <a:r>
              <a:rPr lang="en-US" dirty="0"/>
              <a:t>     Thesis statement or claim</a:t>
            </a:r>
          </a:p>
        </p:txBody>
      </p:sp>
      <p:sp>
        <p:nvSpPr>
          <p:cNvPr id="3" name="Content Placeholder 2">
            <a:extLst>
              <a:ext uri="{FF2B5EF4-FFF2-40B4-BE49-F238E27FC236}">
                <a16:creationId xmlns:a16="http://schemas.microsoft.com/office/drawing/2014/main" id="{A0F140AD-F188-4F1B-9DAD-2EB1C8CD3B80}"/>
              </a:ext>
            </a:extLst>
          </p:cNvPr>
          <p:cNvSpPr>
            <a:spLocks noGrp="1"/>
          </p:cNvSpPr>
          <p:nvPr>
            <p:ph idx="1"/>
          </p:nvPr>
        </p:nvSpPr>
        <p:spPr>
          <a:xfrm>
            <a:off x="4654295" y="816638"/>
            <a:ext cx="4619706" cy="5224724"/>
          </a:xfrm>
        </p:spPr>
        <p:txBody>
          <a:bodyPr anchor="ctr">
            <a:normAutofit/>
          </a:bodyPr>
          <a:lstStyle/>
          <a:p>
            <a:r>
              <a:rPr lang="en-US" sz="3000" dirty="0"/>
              <a:t>Compared with old times, dental care has improved significantly in many ways. However, we still face a few challenges. </a:t>
            </a:r>
          </a:p>
          <a:p>
            <a:endParaRPr lang="en-US" dirty="0"/>
          </a:p>
        </p:txBody>
      </p:sp>
      <p:sp>
        <p:nvSpPr>
          <p:cNvPr id="9" name="Rectangle 8" descr="Pencil">
            <a:extLst>
              <a:ext uri="{FF2B5EF4-FFF2-40B4-BE49-F238E27FC236}">
                <a16:creationId xmlns:a16="http://schemas.microsoft.com/office/drawing/2014/main" id="{0945604E-79A4-4B72-B40E-B18F4DA252A8}"/>
              </a:ext>
            </a:extLst>
          </p:cNvPr>
          <p:cNvSpPr/>
          <p:nvPr/>
        </p:nvSpPr>
        <p:spPr>
          <a:xfrm>
            <a:off x="643467" y="2457841"/>
            <a:ext cx="770753" cy="660400"/>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2">
              <a:hueOff val="-163190"/>
              <a:satOff val="-9432"/>
              <a:lumOff val="12941"/>
              <a:alphaOff val="0"/>
            </a:schemeClr>
          </a:effectRef>
          <a:fontRef idx="minor">
            <a:schemeClr val="lt1"/>
          </a:fontRef>
        </p:style>
      </p:sp>
    </p:spTree>
    <p:extLst>
      <p:ext uri="{BB962C8B-B14F-4D97-AF65-F5344CB8AC3E}">
        <p14:creationId xmlns:p14="http://schemas.microsoft.com/office/powerpoint/2010/main" val="41703697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8CED49-B8E6-4C61-8630-233C66583188}"/>
              </a:ext>
            </a:extLst>
          </p:cNvPr>
          <p:cNvSpPr txBox="1"/>
          <p:nvPr/>
        </p:nvSpPr>
        <p:spPr>
          <a:xfrm>
            <a:off x="634636" y="151179"/>
            <a:ext cx="8344263" cy="6555641"/>
          </a:xfrm>
          <a:prstGeom prst="rect">
            <a:avLst/>
          </a:prstGeom>
          <a:noFill/>
        </p:spPr>
        <p:txBody>
          <a:bodyPr wrap="square" rtlCol="0">
            <a:spAutoFit/>
          </a:bodyPr>
          <a:lstStyle/>
          <a:p>
            <a:r>
              <a:rPr lang="en-US" sz="2600" dirty="0"/>
              <a:t>	</a:t>
            </a:r>
            <a:r>
              <a:rPr lang="en-US" sz="2800" b="1" i="1" dirty="0">
                <a:solidFill>
                  <a:srgbClr val="7030A0"/>
                </a:solidFill>
              </a:rPr>
              <a:t>How do you feel about dental care? Do you struggle to go to dentist thinking about pain? Or do you just go because it is necessary? I do. </a:t>
            </a:r>
            <a:r>
              <a:rPr lang="en-US" sz="2800" i="1" dirty="0"/>
              <a:t>Going to the dentist is certainly not a pleasing thing to do, but it is not a life and death situation. In fact, according to the </a:t>
            </a:r>
            <a:r>
              <a:rPr lang="en-US" sz="2800" b="1" i="1" dirty="0">
                <a:solidFill>
                  <a:schemeClr val="accent1">
                    <a:lumMod val="75000"/>
                  </a:schemeClr>
                </a:solidFill>
              </a:rPr>
              <a:t>“History of Teeth” and “Where Are All the Dentist” by Kristin Lewis in October 2017 </a:t>
            </a:r>
            <a:r>
              <a:rPr lang="en-US" sz="2800" b="1" i="1" u="sng" dirty="0">
                <a:solidFill>
                  <a:schemeClr val="accent1">
                    <a:lumMod val="75000"/>
                  </a:schemeClr>
                </a:solidFill>
              </a:rPr>
              <a:t>Scholastic Scope</a:t>
            </a:r>
            <a:r>
              <a:rPr lang="en-US" sz="2800" b="1" i="1" dirty="0">
                <a:solidFill>
                  <a:schemeClr val="accent1">
                    <a:lumMod val="75000"/>
                  </a:schemeClr>
                </a:solidFill>
              </a:rPr>
              <a:t>, </a:t>
            </a:r>
            <a:r>
              <a:rPr lang="en-US" sz="2800" i="1" dirty="0"/>
              <a:t>if we compared people’s experience with dental care from ancient history, as well as not so long ago, someone could make the case that our dentist experience is quite pleasing. </a:t>
            </a:r>
            <a:r>
              <a:rPr lang="en-US" sz="2800" b="1" i="1" dirty="0">
                <a:solidFill>
                  <a:srgbClr val="7030A0"/>
                </a:solidFill>
              </a:rPr>
              <a:t>Compared with old times, dental care has improved significantly in many ways. However, we still face a few challenges. </a:t>
            </a:r>
          </a:p>
        </p:txBody>
      </p:sp>
    </p:spTree>
    <p:extLst>
      <p:ext uri="{BB962C8B-B14F-4D97-AF65-F5344CB8AC3E}">
        <p14:creationId xmlns:p14="http://schemas.microsoft.com/office/powerpoint/2010/main" val="7960950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878E6C30-7F80-4D34-B199-883C730CBAD1}"/>
              </a:ext>
            </a:extLst>
          </p:cNvPr>
          <p:cNvSpPr>
            <a:spLocks noGrp="1"/>
          </p:cNvSpPr>
          <p:nvPr>
            <p:ph type="title"/>
          </p:nvPr>
        </p:nvSpPr>
        <p:spPr>
          <a:xfrm>
            <a:off x="643467" y="816638"/>
            <a:ext cx="3367359" cy="5224724"/>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nchor="ctr">
            <a:normAutofit/>
          </a:bodyPr>
          <a:lstStyle/>
          <a:p>
            <a:r>
              <a:rPr lang="en-US" sz="4000" dirty="0">
                <a:solidFill>
                  <a:schemeClr val="accent1">
                    <a:lumMod val="75000"/>
                  </a:schemeClr>
                </a:solidFill>
              </a:rPr>
              <a:t>Body Paragraph Format</a:t>
            </a:r>
          </a:p>
        </p:txBody>
      </p:sp>
      <p:sp>
        <p:nvSpPr>
          <p:cNvPr id="3" name="Content Placeholder 2">
            <a:extLst>
              <a:ext uri="{FF2B5EF4-FFF2-40B4-BE49-F238E27FC236}">
                <a16:creationId xmlns:a16="http://schemas.microsoft.com/office/drawing/2014/main" id="{2A68F0D4-D12D-4AF7-9D40-0918040CA9E4}"/>
              </a:ext>
            </a:extLst>
          </p:cNvPr>
          <p:cNvSpPr>
            <a:spLocks noGrp="1"/>
          </p:cNvSpPr>
          <p:nvPr>
            <p:ph idx="1"/>
          </p:nvPr>
        </p:nvSpPr>
        <p:spPr>
          <a:xfrm>
            <a:off x="4654294" y="816638"/>
            <a:ext cx="5743727" cy="4722013"/>
          </a:xfrm>
        </p:spPr>
        <p:txBody>
          <a:bodyPr anchor="ctr">
            <a:normAutofit/>
          </a:bodyPr>
          <a:lstStyle/>
          <a:p>
            <a:r>
              <a:rPr lang="en-US" sz="3600" dirty="0"/>
              <a:t>Transition and first point:</a:t>
            </a:r>
          </a:p>
          <a:p>
            <a:pPr marL="0" indent="0">
              <a:buNone/>
            </a:pPr>
            <a:endParaRPr lang="en-US" sz="3600" dirty="0"/>
          </a:p>
          <a:p>
            <a:pPr marL="0" indent="0">
              <a:buNone/>
            </a:pPr>
            <a:r>
              <a:rPr lang="en-US" sz="3000" i="1" dirty="0"/>
              <a:t>How people dealt with tooth pain is one great contrast.</a:t>
            </a:r>
          </a:p>
          <a:p>
            <a:pPr marL="0" indent="0">
              <a:buNone/>
            </a:pPr>
            <a:endParaRPr lang="en-US" dirty="0"/>
          </a:p>
        </p:txBody>
      </p:sp>
    </p:spTree>
    <p:extLst>
      <p:ext uri="{BB962C8B-B14F-4D97-AF65-F5344CB8AC3E}">
        <p14:creationId xmlns:p14="http://schemas.microsoft.com/office/powerpoint/2010/main" val="29068509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D752E9-440B-4306-8314-193D63EDD3DD}"/>
              </a:ext>
            </a:extLst>
          </p:cNvPr>
          <p:cNvSpPr>
            <a:spLocks noGrp="1"/>
          </p:cNvSpPr>
          <p:nvPr>
            <p:ph type="title"/>
          </p:nvPr>
        </p:nvSpPr>
        <p:spPr>
          <a:xfrm>
            <a:off x="1043950" y="1179151"/>
            <a:ext cx="3300646" cy="4463889"/>
          </a:xfrm>
        </p:spPr>
        <p:txBody>
          <a:bodyPr anchor="ctr">
            <a:normAutofit/>
          </a:bodyPr>
          <a:lstStyle/>
          <a:p>
            <a:r>
              <a:rPr lang="en-US" dirty="0"/>
              <a:t>Body Paragraph Format continued…</a:t>
            </a:r>
          </a:p>
        </p:txBody>
      </p:sp>
      <p:sp>
        <p:nvSpPr>
          <p:cNvPr id="15" name="Isosceles Triangle 14">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7" name="Straight Connector 16">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0741155-093D-4868-91B0-D99949ED5579}"/>
              </a:ext>
            </a:extLst>
          </p:cNvPr>
          <p:cNvSpPr>
            <a:spLocks noGrp="1"/>
          </p:cNvSpPr>
          <p:nvPr>
            <p:ph idx="1"/>
          </p:nvPr>
        </p:nvSpPr>
        <p:spPr>
          <a:xfrm>
            <a:off x="4767947" y="1109145"/>
            <a:ext cx="7044912" cy="5343906"/>
          </a:xfrm>
        </p:spPr>
        <p:txBody>
          <a:bodyPr anchor="ctr">
            <a:normAutofit fontScale="92500" lnSpcReduction="10000"/>
          </a:bodyPr>
          <a:lstStyle/>
          <a:p>
            <a:r>
              <a:rPr lang="en-US" sz="3000" b="1" dirty="0">
                <a:solidFill>
                  <a:schemeClr val="accent1">
                    <a:lumMod val="75000"/>
                  </a:schemeClr>
                </a:solidFill>
              </a:rPr>
              <a:t>Evidence and commentary both </a:t>
            </a:r>
            <a:r>
              <a:rPr lang="en-US" sz="3000" b="1" u="sng" dirty="0">
                <a:solidFill>
                  <a:schemeClr val="accent1">
                    <a:lumMod val="75000"/>
                  </a:schemeClr>
                </a:solidFill>
              </a:rPr>
              <a:t>historical</a:t>
            </a:r>
            <a:r>
              <a:rPr lang="en-US" sz="3000" b="1" dirty="0">
                <a:solidFill>
                  <a:schemeClr val="accent1">
                    <a:lumMod val="75000"/>
                  </a:schemeClr>
                </a:solidFill>
              </a:rPr>
              <a:t> and </a:t>
            </a:r>
            <a:r>
              <a:rPr lang="en-US" sz="3000" b="1" u="sng" dirty="0">
                <a:solidFill>
                  <a:schemeClr val="accent1">
                    <a:lumMod val="75000"/>
                  </a:schemeClr>
                </a:solidFill>
              </a:rPr>
              <a:t>current</a:t>
            </a:r>
          </a:p>
          <a:p>
            <a:pPr marL="0" indent="0">
              <a:buNone/>
            </a:pPr>
            <a:r>
              <a:rPr lang="en-US" sz="2600" dirty="0"/>
              <a:t>In the past, to deal with tooth pain meant “to drink a few gulps of whisky to dull the searing pain and have your tooth yanked out with pliers by a barber”(14). </a:t>
            </a:r>
            <a:r>
              <a:rPr lang="en-US" sz="2600" dirty="0">
                <a:solidFill>
                  <a:srgbClr val="00B050"/>
                </a:solidFill>
              </a:rPr>
              <a:t>Today however, we lay down on a comfortable chair, sometimes watching shows from a TV placed on the ceiling and dosed up with anesthetic and feel nothing during the treatment. Treatment today, does not necessarily means to have your tooth removed. Today’s technology, tools, and certified dentists are capable of cleaning, restructuring and literally saving various teeth from illness and bad conditions.</a:t>
            </a:r>
          </a:p>
          <a:p>
            <a:endParaRPr lang="en-US" dirty="0"/>
          </a:p>
        </p:txBody>
      </p:sp>
      <p:sp>
        <p:nvSpPr>
          <p:cNvPr id="19" name="Isosceles Triangle 18">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569565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5DDDE15-D60D-4A89-BA9B-017815F75C12}"/>
              </a:ext>
            </a:extLst>
          </p:cNvPr>
          <p:cNvSpPr>
            <a:spLocks noGrp="1"/>
          </p:cNvSpPr>
          <p:nvPr>
            <p:ph type="title"/>
          </p:nvPr>
        </p:nvSpPr>
        <p:spPr>
          <a:xfrm>
            <a:off x="643467" y="816638"/>
            <a:ext cx="3367359" cy="5224724"/>
          </a:xfrm>
        </p:spPr>
        <p:txBody>
          <a:bodyPr anchor="ctr">
            <a:normAutofit/>
          </a:bodyPr>
          <a:lstStyle/>
          <a:p>
            <a:r>
              <a:rPr lang="en-US" dirty="0"/>
              <a:t>Conclusion format</a:t>
            </a:r>
          </a:p>
        </p:txBody>
      </p:sp>
      <p:sp>
        <p:nvSpPr>
          <p:cNvPr id="3" name="Content Placeholder 2">
            <a:extLst>
              <a:ext uri="{FF2B5EF4-FFF2-40B4-BE49-F238E27FC236}">
                <a16:creationId xmlns:a16="http://schemas.microsoft.com/office/drawing/2014/main" id="{890F1CD1-D864-401A-8DBC-A5675AC226F2}"/>
              </a:ext>
            </a:extLst>
          </p:cNvPr>
          <p:cNvSpPr>
            <a:spLocks noGrp="1"/>
          </p:cNvSpPr>
          <p:nvPr>
            <p:ph idx="1"/>
          </p:nvPr>
        </p:nvSpPr>
        <p:spPr>
          <a:xfrm>
            <a:off x="4654295" y="816638"/>
            <a:ext cx="4619706" cy="5224724"/>
          </a:xfrm>
        </p:spPr>
        <p:txBody>
          <a:bodyPr anchor="ctr">
            <a:normAutofit/>
          </a:bodyPr>
          <a:lstStyle/>
          <a:p>
            <a:r>
              <a:rPr lang="en-US" sz="3000" dirty="0">
                <a:highlight>
                  <a:srgbClr val="FFFF00"/>
                </a:highlight>
              </a:rPr>
              <a:t>Concluding transition word or phrase</a:t>
            </a:r>
          </a:p>
          <a:p>
            <a:r>
              <a:rPr lang="en-US" sz="3000" dirty="0">
                <a:solidFill>
                  <a:srgbClr val="00B050"/>
                </a:solidFill>
              </a:rPr>
              <a:t>Use an element from the introduction</a:t>
            </a:r>
            <a:endParaRPr lang="en-US" sz="3000" dirty="0"/>
          </a:p>
          <a:p>
            <a:r>
              <a:rPr lang="en-US" sz="3000" dirty="0">
                <a:solidFill>
                  <a:srgbClr val="00B0F0"/>
                </a:solidFill>
              </a:rPr>
              <a:t>Summarize the thesis</a:t>
            </a:r>
          </a:p>
          <a:p>
            <a:r>
              <a:rPr lang="en-US" sz="3000" dirty="0"/>
              <a:t>Concluding sentence(s)  prediction, advise, opinion or observation</a:t>
            </a:r>
          </a:p>
        </p:txBody>
      </p:sp>
    </p:spTree>
    <p:extLst>
      <p:ext uri="{BB962C8B-B14F-4D97-AF65-F5344CB8AC3E}">
        <p14:creationId xmlns:p14="http://schemas.microsoft.com/office/powerpoint/2010/main" val="16568487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67C6B4-7A43-4FDC-8434-B953D6A26668}"/>
              </a:ext>
            </a:extLst>
          </p:cNvPr>
          <p:cNvSpPr txBox="1"/>
          <p:nvPr/>
        </p:nvSpPr>
        <p:spPr>
          <a:xfrm>
            <a:off x="1841863" y="1227909"/>
            <a:ext cx="6962503" cy="3416320"/>
          </a:xfrm>
          <a:prstGeom prst="rect">
            <a:avLst/>
          </a:prstGeom>
          <a:noFill/>
        </p:spPr>
        <p:txBody>
          <a:bodyPr wrap="square" rtlCol="0">
            <a:spAutoFit/>
          </a:bodyPr>
          <a:lstStyle/>
          <a:p>
            <a:r>
              <a:rPr lang="en-US" sz="2400" dirty="0">
                <a:highlight>
                  <a:srgbClr val="FFFF00"/>
                </a:highlight>
              </a:rPr>
              <a:t>To conclude</a:t>
            </a:r>
            <a:r>
              <a:rPr lang="en-US" sz="2400" dirty="0"/>
              <a:t>, </a:t>
            </a:r>
            <a:r>
              <a:rPr lang="en-US" sz="2400" dirty="0">
                <a:solidFill>
                  <a:srgbClr val="00B050"/>
                </a:solidFill>
              </a:rPr>
              <a:t>even though most people hate going to the dentist</a:t>
            </a:r>
            <a:r>
              <a:rPr lang="en-US" sz="2400" dirty="0"/>
              <a:t>, </a:t>
            </a:r>
            <a:r>
              <a:rPr lang="en-US" sz="2400" dirty="0">
                <a:solidFill>
                  <a:srgbClr val="0070C0"/>
                </a:solidFill>
              </a:rPr>
              <a:t>it is much better now than it has ever been. We suffer far less, and few people experience any danger in a dentist’s office. We do need to bring this good care to more people and make it more affordable.</a:t>
            </a:r>
            <a:r>
              <a:rPr lang="en-US" sz="2400" dirty="0"/>
              <a:t> I believe that the government can lead the way for this by providing socialized dental care for everyone.</a:t>
            </a:r>
          </a:p>
        </p:txBody>
      </p:sp>
    </p:spTree>
    <p:extLst>
      <p:ext uri="{BB962C8B-B14F-4D97-AF65-F5344CB8AC3E}">
        <p14:creationId xmlns:p14="http://schemas.microsoft.com/office/powerpoint/2010/main" val="22663495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 result for DOK">
            <a:extLst>
              <a:ext uri="{FF2B5EF4-FFF2-40B4-BE49-F238E27FC236}">
                <a16:creationId xmlns:a16="http://schemas.microsoft.com/office/drawing/2014/main" id="{63B5A6DD-4BFF-4E69-84D2-8588DB2760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571" y="335279"/>
            <a:ext cx="8623120" cy="637903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7676348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3E420-7E9B-4AEA-897D-BFDC93C657F9}"/>
              </a:ext>
            </a:extLst>
          </p:cNvPr>
          <p:cNvSpPr>
            <a:spLocks noGrp="1"/>
          </p:cNvSpPr>
          <p:nvPr>
            <p:ph type="title"/>
          </p:nvPr>
        </p:nvSpPr>
        <p:spPr/>
        <p:txBody>
          <a:bodyPr/>
          <a:lstStyle/>
          <a:p>
            <a:r>
              <a:rPr lang="en-US" dirty="0"/>
              <a:t>Understanding the prompt</a:t>
            </a:r>
          </a:p>
        </p:txBody>
      </p:sp>
      <p:sp>
        <p:nvSpPr>
          <p:cNvPr id="3" name="Content Placeholder 2">
            <a:extLst>
              <a:ext uri="{FF2B5EF4-FFF2-40B4-BE49-F238E27FC236}">
                <a16:creationId xmlns:a16="http://schemas.microsoft.com/office/drawing/2014/main" id="{937A0042-B54A-4C85-B192-0234191B8EBC}"/>
              </a:ext>
            </a:extLst>
          </p:cNvPr>
          <p:cNvSpPr>
            <a:spLocks noGrp="1"/>
          </p:cNvSpPr>
          <p:nvPr>
            <p:ph idx="1"/>
          </p:nvPr>
        </p:nvSpPr>
        <p:spPr>
          <a:xfrm>
            <a:off x="677334" y="1488613"/>
            <a:ext cx="8596668" cy="4620087"/>
          </a:xfrm>
        </p:spPr>
        <p:txBody>
          <a:bodyPr/>
          <a:lstStyle/>
          <a:p>
            <a:r>
              <a:rPr lang="en-US" dirty="0"/>
              <a:t>Make sure all parts of the prompt are answered: </a:t>
            </a:r>
          </a:p>
          <a:p>
            <a:pPr marL="0" indent="0">
              <a:buNone/>
            </a:pPr>
            <a:r>
              <a:rPr lang="en-US" sz="2500" dirty="0">
                <a:highlight>
                  <a:srgbClr val="C0C0C0"/>
                </a:highlight>
              </a:rPr>
              <a:t>Describe the author’s tone in the section “How to solve the Dental Problems</a:t>
            </a:r>
            <a:r>
              <a:rPr lang="en-US" sz="2500" dirty="0">
                <a:highlight>
                  <a:srgbClr val="00FFFF"/>
                </a:highlight>
              </a:rPr>
              <a:t>.” What words and phrases help create this tone?</a:t>
            </a:r>
          </a:p>
          <a:p>
            <a:pPr marL="0" indent="0">
              <a:buNone/>
            </a:pPr>
            <a:endParaRPr lang="en-US" sz="2500" dirty="0">
              <a:highlight>
                <a:srgbClr val="00FFFF"/>
              </a:highlight>
            </a:endParaRPr>
          </a:p>
          <a:p>
            <a:pPr marL="0" indent="0">
              <a:buNone/>
            </a:pPr>
            <a:r>
              <a:rPr lang="en-US" sz="2500" dirty="0">
                <a:highlight>
                  <a:srgbClr val="C0C0C0"/>
                </a:highlight>
              </a:rPr>
              <a:t>How much </a:t>
            </a:r>
            <a:r>
              <a:rPr lang="en-US" sz="2500" dirty="0">
                <a:highlight>
                  <a:srgbClr val="00FFFF"/>
                </a:highlight>
              </a:rPr>
              <a:t>and in what ways would a person have to change before they are someone else?</a:t>
            </a:r>
          </a:p>
          <a:p>
            <a:pPr marL="0" indent="0">
              <a:buNone/>
            </a:pPr>
            <a:endParaRPr lang="en-US" sz="2500" dirty="0">
              <a:highlight>
                <a:srgbClr val="00FFFF"/>
              </a:highlight>
            </a:endParaRPr>
          </a:p>
          <a:p>
            <a:pPr marL="0" indent="0">
              <a:buNone/>
            </a:pPr>
            <a:r>
              <a:rPr lang="en-US" sz="2500" dirty="0">
                <a:highlight>
                  <a:srgbClr val="C0C0C0"/>
                </a:highlight>
              </a:rPr>
              <a:t>How does Margie feel about being called “little lady”? </a:t>
            </a:r>
            <a:r>
              <a:rPr lang="en-US" sz="2500" dirty="0">
                <a:highlight>
                  <a:srgbClr val="00FFFF"/>
                </a:highlight>
              </a:rPr>
              <a:t>How can you tell?</a:t>
            </a:r>
          </a:p>
          <a:p>
            <a:pPr marL="0" indent="0">
              <a:buNone/>
            </a:pPr>
            <a:endParaRPr lang="en-US" dirty="0"/>
          </a:p>
        </p:txBody>
      </p:sp>
    </p:spTree>
    <p:extLst>
      <p:ext uri="{BB962C8B-B14F-4D97-AF65-F5344CB8AC3E}">
        <p14:creationId xmlns:p14="http://schemas.microsoft.com/office/powerpoint/2010/main" val="31246479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96D5E-12BD-4A98-8D5E-178160E8BAB0}"/>
              </a:ext>
            </a:extLst>
          </p:cNvPr>
          <p:cNvSpPr>
            <a:spLocks noGrp="1"/>
          </p:cNvSpPr>
          <p:nvPr>
            <p:ph type="title"/>
          </p:nvPr>
        </p:nvSpPr>
        <p:spPr/>
        <p:txBody>
          <a:bodyPr/>
          <a:lstStyle/>
          <a:p>
            <a:r>
              <a:rPr lang="en-US" dirty="0"/>
              <a:t>Peer Review</a:t>
            </a:r>
          </a:p>
        </p:txBody>
      </p:sp>
      <p:sp>
        <p:nvSpPr>
          <p:cNvPr id="3" name="Content Placeholder 2">
            <a:extLst>
              <a:ext uri="{FF2B5EF4-FFF2-40B4-BE49-F238E27FC236}">
                <a16:creationId xmlns:a16="http://schemas.microsoft.com/office/drawing/2014/main" id="{170F997A-3799-47E5-BD40-16E1CF99488C}"/>
              </a:ext>
            </a:extLst>
          </p:cNvPr>
          <p:cNvSpPr>
            <a:spLocks noGrp="1"/>
          </p:cNvSpPr>
          <p:nvPr>
            <p:ph idx="1"/>
          </p:nvPr>
        </p:nvSpPr>
        <p:spPr>
          <a:xfrm>
            <a:off x="677334" y="1397001"/>
            <a:ext cx="9163352" cy="4644362"/>
          </a:xfrm>
        </p:spPr>
        <p:txBody>
          <a:bodyPr>
            <a:normAutofit/>
          </a:bodyPr>
          <a:lstStyle/>
          <a:p>
            <a:pPr marL="0" indent="0">
              <a:buNone/>
            </a:pPr>
            <a:r>
              <a:rPr lang="en-US" dirty="0"/>
              <a:t>Do the following for each essay in your group:</a:t>
            </a:r>
          </a:p>
          <a:p>
            <a:pPr marL="0" lvl="0" indent="0">
              <a:buNone/>
            </a:pPr>
            <a:r>
              <a:rPr lang="en-US" sz="2400" dirty="0"/>
              <a:t>1. Title each paragraph</a:t>
            </a:r>
          </a:p>
          <a:p>
            <a:pPr marL="0" indent="0">
              <a:buNone/>
            </a:pPr>
            <a:r>
              <a:rPr lang="en-US" sz="2400" dirty="0"/>
              <a:t>	Introduction, point one, point two, point three, conclusion  </a:t>
            </a:r>
          </a:p>
          <a:p>
            <a:pPr marL="0" lvl="0" indent="0">
              <a:buNone/>
            </a:pPr>
            <a:r>
              <a:rPr lang="en-US" sz="2400" dirty="0"/>
              <a:t>2. Is each paragraph indented?</a:t>
            </a:r>
          </a:p>
          <a:p>
            <a:pPr marL="0" indent="0">
              <a:buNone/>
            </a:pPr>
            <a:r>
              <a:rPr lang="en-US" sz="2400" dirty="0"/>
              <a:t>Introduction</a:t>
            </a:r>
          </a:p>
          <a:p>
            <a:pPr marL="0" lvl="0" indent="0">
              <a:buNone/>
            </a:pPr>
            <a:r>
              <a:rPr lang="en-US" sz="2400" dirty="0"/>
              <a:t>1. Highlight hook </a:t>
            </a:r>
          </a:p>
          <a:p>
            <a:pPr marL="0" lvl="0" indent="0">
              <a:buNone/>
            </a:pPr>
            <a:r>
              <a:rPr lang="en-US" sz="2400" dirty="0"/>
              <a:t>2. With a different color highlight thesis statement.</a:t>
            </a:r>
          </a:p>
          <a:p>
            <a:pPr marL="0" lvl="0" indent="0">
              <a:buNone/>
            </a:pPr>
            <a:r>
              <a:rPr lang="en-US" sz="2400" dirty="0"/>
              <a:t>3. Are the hook and the thesis statement smoothly connected?</a:t>
            </a:r>
          </a:p>
          <a:p>
            <a:endParaRPr lang="en-US" dirty="0"/>
          </a:p>
        </p:txBody>
      </p:sp>
    </p:spTree>
    <p:extLst>
      <p:ext uri="{BB962C8B-B14F-4D97-AF65-F5344CB8AC3E}">
        <p14:creationId xmlns:p14="http://schemas.microsoft.com/office/powerpoint/2010/main" val="1149929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08FC4-2B12-4544-87FD-D2FC571DE5CB}"/>
              </a:ext>
            </a:extLst>
          </p:cNvPr>
          <p:cNvSpPr>
            <a:spLocks noGrp="1"/>
          </p:cNvSpPr>
          <p:nvPr>
            <p:ph type="title"/>
          </p:nvPr>
        </p:nvSpPr>
        <p:spPr/>
        <p:txBody>
          <a:bodyPr/>
          <a:lstStyle/>
          <a:p>
            <a:r>
              <a:rPr lang="en-US" dirty="0"/>
              <a:t>Sentence worksheets</a:t>
            </a:r>
          </a:p>
        </p:txBody>
      </p:sp>
      <p:sp>
        <p:nvSpPr>
          <p:cNvPr id="3" name="Content Placeholder 2">
            <a:extLst>
              <a:ext uri="{FF2B5EF4-FFF2-40B4-BE49-F238E27FC236}">
                <a16:creationId xmlns:a16="http://schemas.microsoft.com/office/drawing/2014/main" id="{BC2C1F2D-4F57-43F3-9783-48677F5A8187}"/>
              </a:ext>
            </a:extLst>
          </p:cNvPr>
          <p:cNvSpPr>
            <a:spLocks noGrp="1"/>
          </p:cNvSpPr>
          <p:nvPr>
            <p:ph idx="1"/>
          </p:nvPr>
        </p:nvSpPr>
        <p:spPr/>
        <p:txBody>
          <a:bodyPr>
            <a:normAutofit/>
          </a:bodyPr>
          <a:lstStyle/>
          <a:p>
            <a:r>
              <a:rPr lang="en-US" sz="3200" dirty="0"/>
              <a:t>Each day the students have a worksheet where they find the different parts of speech and figure out missing punctuation to review what they have been learning. </a:t>
            </a:r>
          </a:p>
          <a:p>
            <a:r>
              <a:rPr lang="en-US" sz="3200" dirty="0"/>
              <a:t>The students learn to see what is missing in their sentences.  </a:t>
            </a:r>
          </a:p>
        </p:txBody>
      </p:sp>
    </p:spTree>
    <p:extLst>
      <p:ext uri="{BB962C8B-B14F-4D97-AF65-F5344CB8AC3E}">
        <p14:creationId xmlns:p14="http://schemas.microsoft.com/office/powerpoint/2010/main" val="37450862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DC315-A1F3-4A84-AA6E-BF331CF97C82}"/>
              </a:ext>
            </a:extLst>
          </p:cNvPr>
          <p:cNvSpPr>
            <a:spLocks noGrp="1"/>
          </p:cNvSpPr>
          <p:nvPr>
            <p:ph type="title"/>
          </p:nvPr>
        </p:nvSpPr>
        <p:spPr/>
        <p:txBody>
          <a:bodyPr/>
          <a:lstStyle/>
          <a:p>
            <a:r>
              <a:rPr lang="en-US" dirty="0"/>
              <a:t>Thanks for participating</a:t>
            </a:r>
          </a:p>
        </p:txBody>
      </p:sp>
      <p:sp>
        <p:nvSpPr>
          <p:cNvPr id="3" name="Content Placeholder 2">
            <a:extLst>
              <a:ext uri="{FF2B5EF4-FFF2-40B4-BE49-F238E27FC236}">
                <a16:creationId xmlns:a16="http://schemas.microsoft.com/office/drawing/2014/main" id="{30FE699B-6FD3-42DC-A607-F76EDAA77038}"/>
              </a:ext>
            </a:extLst>
          </p:cNvPr>
          <p:cNvSpPr>
            <a:spLocks noGrp="1"/>
          </p:cNvSpPr>
          <p:nvPr>
            <p:ph idx="1"/>
          </p:nvPr>
        </p:nvSpPr>
        <p:spPr/>
        <p:txBody>
          <a:bodyPr/>
          <a:lstStyle/>
          <a:p>
            <a:r>
              <a:rPr lang="en-US" sz="2400" dirty="0"/>
              <a:t>Our information: </a:t>
            </a:r>
          </a:p>
          <a:p>
            <a:pPr marL="0" indent="0">
              <a:buNone/>
            </a:pPr>
            <a:r>
              <a:rPr lang="en-US" sz="3200" dirty="0"/>
              <a:t>Jamie Mathews </a:t>
            </a:r>
            <a:r>
              <a:rPr lang="en-US" sz="3200" dirty="0">
                <a:hlinkClick r:id="rId2"/>
              </a:rPr>
              <a:t>jmathews@dsdmail.net</a:t>
            </a:r>
            <a:endParaRPr lang="en-US" sz="3200" dirty="0"/>
          </a:p>
          <a:p>
            <a:pPr marL="0" indent="0">
              <a:buNone/>
            </a:pPr>
            <a:r>
              <a:rPr lang="en-US" sz="3200" dirty="0"/>
              <a:t>Erin Clark  </a:t>
            </a:r>
            <a:r>
              <a:rPr lang="en-US" sz="3200" dirty="0">
                <a:hlinkClick r:id="rId3"/>
              </a:rPr>
              <a:t>eclark@dsdmail.net</a:t>
            </a:r>
            <a:endParaRPr lang="en-US" sz="3200" dirty="0"/>
          </a:p>
          <a:p>
            <a:pPr marL="0" indent="0">
              <a:buNone/>
            </a:pPr>
            <a:r>
              <a:rPr lang="en-US" sz="3200" dirty="0"/>
              <a:t>Darece Sperry </a:t>
            </a:r>
            <a:r>
              <a:rPr lang="en-US" sz="3200" dirty="0">
                <a:hlinkClick r:id="rId4"/>
              </a:rPr>
              <a:t>dsperry@dsdmail.net</a:t>
            </a:r>
            <a:r>
              <a:rPr lang="en-US" sz="3200" dirty="0"/>
              <a:t> </a:t>
            </a:r>
            <a:endParaRPr lang="en-US" dirty="0"/>
          </a:p>
          <a:p>
            <a:pPr marL="0" indent="0">
              <a:buNone/>
            </a:pPr>
            <a:endParaRPr lang="en-US" dirty="0"/>
          </a:p>
        </p:txBody>
      </p:sp>
    </p:spTree>
    <p:extLst>
      <p:ext uri="{BB962C8B-B14F-4D97-AF65-F5344CB8AC3E}">
        <p14:creationId xmlns:p14="http://schemas.microsoft.com/office/powerpoint/2010/main" val="1338893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A0D48-3A85-4854-8D30-2D6E2BF4DC67}"/>
              </a:ext>
            </a:extLst>
          </p:cNvPr>
          <p:cNvSpPr>
            <a:spLocks noGrp="1"/>
          </p:cNvSpPr>
          <p:nvPr>
            <p:ph type="title"/>
          </p:nvPr>
        </p:nvSpPr>
        <p:spPr/>
        <p:txBody>
          <a:bodyPr/>
          <a:lstStyle/>
          <a:p>
            <a:r>
              <a:rPr lang="en-US" dirty="0"/>
              <a:t>Great Writing Foundations</a:t>
            </a:r>
          </a:p>
        </p:txBody>
      </p:sp>
      <p:sp>
        <p:nvSpPr>
          <p:cNvPr id="3" name="Content Placeholder 2">
            <a:extLst>
              <a:ext uri="{FF2B5EF4-FFF2-40B4-BE49-F238E27FC236}">
                <a16:creationId xmlns:a16="http://schemas.microsoft.com/office/drawing/2014/main" id="{2CAE5DB8-6068-4737-9B70-FEB1EAEA15D7}"/>
              </a:ext>
            </a:extLst>
          </p:cNvPr>
          <p:cNvSpPr>
            <a:spLocks noGrp="1"/>
          </p:cNvSpPr>
          <p:nvPr>
            <p:ph idx="1"/>
          </p:nvPr>
        </p:nvSpPr>
        <p:spPr/>
        <p:txBody>
          <a:bodyPr>
            <a:normAutofit fontScale="92500" lnSpcReduction="20000"/>
          </a:bodyPr>
          <a:lstStyle/>
          <a:p>
            <a:r>
              <a:rPr lang="en-US" sz="2800" dirty="0"/>
              <a:t>This book starts out with the basics so students can also work on sentence and question structure and build up.</a:t>
            </a:r>
          </a:p>
          <a:p>
            <a:r>
              <a:rPr lang="en-US" sz="2800" dirty="0"/>
              <a:t>It gives them the opportunity to explore sentences in context and then the students can apply the writing topics to themselves.</a:t>
            </a:r>
          </a:p>
          <a:p>
            <a:r>
              <a:rPr lang="en-US" sz="2800" dirty="0"/>
              <a:t>It also helps to change from 1</a:t>
            </a:r>
            <a:r>
              <a:rPr lang="en-US" sz="2800" baseline="30000" dirty="0"/>
              <a:t>st</a:t>
            </a:r>
            <a:r>
              <a:rPr lang="en-US" sz="2800" dirty="0"/>
              <a:t> to 3</a:t>
            </a:r>
            <a:r>
              <a:rPr lang="en-US" sz="2800" baseline="30000" dirty="0"/>
              <a:t>rd</a:t>
            </a:r>
            <a:r>
              <a:rPr lang="en-US" sz="2800" dirty="0"/>
              <a:t> person to practice subject-verb agreement.</a:t>
            </a:r>
          </a:p>
          <a:p>
            <a:r>
              <a:rPr lang="en-US" sz="2800" dirty="0"/>
              <a:t>Board work is very important so that students can see mistakes and learn how to fix them.  </a:t>
            </a:r>
          </a:p>
        </p:txBody>
      </p:sp>
    </p:spTree>
    <p:extLst>
      <p:ext uri="{BB962C8B-B14F-4D97-AF65-F5344CB8AC3E}">
        <p14:creationId xmlns:p14="http://schemas.microsoft.com/office/powerpoint/2010/main" val="3765072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7DC3A-8E6A-4941-93A5-1EA07080A31A}"/>
              </a:ext>
            </a:extLst>
          </p:cNvPr>
          <p:cNvSpPr>
            <a:spLocks noGrp="1"/>
          </p:cNvSpPr>
          <p:nvPr>
            <p:ph type="title"/>
          </p:nvPr>
        </p:nvSpPr>
        <p:spPr/>
        <p:txBody>
          <a:bodyPr/>
          <a:lstStyle/>
          <a:p>
            <a:r>
              <a:rPr lang="en-US" dirty="0"/>
              <a:t>Simple Sentences to Compound sentences</a:t>
            </a:r>
          </a:p>
        </p:txBody>
      </p:sp>
      <p:sp>
        <p:nvSpPr>
          <p:cNvPr id="3" name="Content Placeholder 2">
            <a:extLst>
              <a:ext uri="{FF2B5EF4-FFF2-40B4-BE49-F238E27FC236}">
                <a16:creationId xmlns:a16="http://schemas.microsoft.com/office/drawing/2014/main" id="{55EA79C6-3489-4858-989C-CC4120E4D516}"/>
              </a:ext>
            </a:extLst>
          </p:cNvPr>
          <p:cNvSpPr>
            <a:spLocks noGrp="1"/>
          </p:cNvSpPr>
          <p:nvPr>
            <p:ph idx="1"/>
          </p:nvPr>
        </p:nvSpPr>
        <p:spPr/>
        <p:txBody>
          <a:bodyPr/>
          <a:lstStyle/>
          <a:p>
            <a:r>
              <a:rPr lang="en-US" dirty="0"/>
              <a:t>Students learn to find subject and verb in sentences and then also to use them in their own sentences.</a:t>
            </a:r>
          </a:p>
          <a:p>
            <a:endParaRPr lang="en-US" dirty="0"/>
          </a:p>
          <a:p>
            <a:r>
              <a:rPr lang="en-US" dirty="0"/>
              <a:t>Then students move on to adding adjectives and objects to their sentences.  </a:t>
            </a:r>
          </a:p>
          <a:p>
            <a:endParaRPr lang="en-US" dirty="0"/>
          </a:p>
          <a:p>
            <a:r>
              <a:rPr lang="en-US" dirty="0"/>
              <a:t>Getting students to build their sentences by making them compound or complex.  It takes time but gradually the students grasp the concept and build it in their own writing.</a:t>
            </a:r>
          </a:p>
          <a:p>
            <a:endParaRPr lang="en-US" dirty="0"/>
          </a:p>
        </p:txBody>
      </p:sp>
    </p:spTree>
    <p:extLst>
      <p:ext uri="{BB962C8B-B14F-4D97-AF65-F5344CB8AC3E}">
        <p14:creationId xmlns:p14="http://schemas.microsoft.com/office/powerpoint/2010/main" val="1442406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F71BF-1258-4251-A426-50859B04E2B5}"/>
              </a:ext>
            </a:extLst>
          </p:cNvPr>
          <p:cNvSpPr>
            <a:spLocks noGrp="1"/>
          </p:cNvSpPr>
          <p:nvPr>
            <p:ph type="title"/>
          </p:nvPr>
        </p:nvSpPr>
        <p:spPr/>
        <p:txBody>
          <a:bodyPr/>
          <a:lstStyle/>
          <a:p>
            <a:r>
              <a:rPr lang="en-US" dirty="0"/>
              <a:t>Step Forward 3</a:t>
            </a:r>
          </a:p>
        </p:txBody>
      </p:sp>
      <p:sp>
        <p:nvSpPr>
          <p:cNvPr id="3" name="Content Placeholder 2">
            <a:extLst>
              <a:ext uri="{FF2B5EF4-FFF2-40B4-BE49-F238E27FC236}">
                <a16:creationId xmlns:a16="http://schemas.microsoft.com/office/drawing/2014/main" id="{19432ADB-A3CB-4E9F-9F92-68B603DB94FA}"/>
              </a:ext>
            </a:extLst>
          </p:cNvPr>
          <p:cNvSpPr>
            <a:spLocks noGrp="1"/>
          </p:cNvSpPr>
          <p:nvPr>
            <p:ph idx="1"/>
          </p:nvPr>
        </p:nvSpPr>
        <p:spPr/>
        <p:txBody>
          <a:bodyPr>
            <a:normAutofit/>
          </a:bodyPr>
          <a:lstStyle/>
          <a:p>
            <a:r>
              <a:rPr lang="en-US" sz="2400" dirty="0"/>
              <a:t>We take the writing unit of Step Forward 3 and expand it to what they are learning in sentence structure to get them writing about things they may need in life.</a:t>
            </a:r>
          </a:p>
          <a:p>
            <a:pPr lvl="1"/>
            <a:r>
              <a:rPr lang="en-US" sz="2400" dirty="0"/>
              <a:t>Students learn about emails, memos, recipes, etc.</a:t>
            </a:r>
          </a:p>
          <a:p>
            <a:pPr lvl="1"/>
            <a:r>
              <a:rPr lang="en-US" sz="2400" dirty="0"/>
              <a:t>Students use the new vocabulary and incorporate it into their writing.  They do peer reviews and check each others work.</a:t>
            </a:r>
          </a:p>
          <a:p>
            <a:pPr lvl="1"/>
            <a:r>
              <a:rPr lang="en-US" sz="2400" dirty="0"/>
              <a:t>Students need to learn these concepts even on a basic level for their current or future jobs.</a:t>
            </a:r>
          </a:p>
        </p:txBody>
      </p:sp>
    </p:spTree>
    <p:extLst>
      <p:ext uri="{BB962C8B-B14F-4D97-AF65-F5344CB8AC3E}">
        <p14:creationId xmlns:p14="http://schemas.microsoft.com/office/powerpoint/2010/main" val="227165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40002"/>
          </a:xfrm>
        </p:spPr>
        <p:txBody>
          <a:bodyPr>
            <a:normAutofit/>
          </a:bodyPr>
          <a:lstStyle/>
          <a:p>
            <a:r>
              <a:rPr lang="en-US" sz="4800" dirty="0"/>
              <a:t>Next Step: PARAGRAPHS</a:t>
            </a:r>
          </a:p>
        </p:txBody>
      </p:sp>
      <p:sp>
        <p:nvSpPr>
          <p:cNvPr id="3" name="Content Placeholder 2"/>
          <p:cNvSpPr>
            <a:spLocks noGrp="1"/>
          </p:cNvSpPr>
          <p:nvPr>
            <p:ph idx="1"/>
          </p:nvPr>
        </p:nvSpPr>
        <p:spPr>
          <a:xfrm>
            <a:off x="691138" y="1428885"/>
            <a:ext cx="8596668" cy="4717915"/>
          </a:xfrm>
        </p:spPr>
        <p:txBody>
          <a:bodyPr>
            <a:normAutofit fontScale="32500" lnSpcReduction="20000"/>
          </a:bodyPr>
          <a:lstStyle/>
          <a:p>
            <a:endParaRPr lang="en-US" sz="2000" dirty="0"/>
          </a:p>
          <a:p>
            <a:r>
              <a:rPr lang="en-US" sz="8000" dirty="0"/>
              <a:t>Introduce writing styles* in different language groups.</a:t>
            </a:r>
          </a:p>
          <a:p>
            <a:r>
              <a:rPr lang="en-US" sz="8000" dirty="0"/>
              <a:t>This is the goal:</a:t>
            </a:r>
          </a:p>
          <a:p>
            <a:endParaRPr lang="en-US" sz="8000" dirty="0"/>
          </a:p>
          <a:p>
            <a:pPr lvl="1"/>
            <a:endParaRPr lang="en-US" dirty="0"/>
          </a:p>
          <a:p>
            <a:pPr lvl="1"/>
            <a:endParaRPr lang="en-US"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8000" dirty="0"/>
          </a:p>
          <a:p>
            <a:pPr marL="0" indent="0">
              <a:buNone/>
            </a:pPr>
            <a:endParaRPr lang="en-US" sz="8000" dirty="0"/>
          </a:p>
          <a:p>
            <a:pPr marL="0" indent="0">
              <a:buNone/>
            </a:pPr>
            <a:r>
              <a:rPr lang="en-US" sz="8000" dirty="0"/>
              <a:t>*Initial focus on format of paragraphs, not grammar and spelling. </a:t>
            </a:r>
            <a:r>
              <a:rPr lang="en-US" sz="7600" b="1" u="sng" dirty="0"/>
              <a:t>Focusing too early on grammar &amp; spelling can inhibit students.</a:t>
            </a:r>
          </a:p>
        </p:txBody>
      </p:sp>
      <p:sp>
        <p:nvSpPr>
          <p:cNvPr id="4" name="Up-Down Arrow 3"/>
          <p:cNvSpPr/>
          <p:nvPr/>
        </p:nvSpPr>
        <p:spPr>
          <a:xfrm>
            <a:off x="3988289" y="2927257"/>
            <a:ext cx="484632" cy="1216152"/>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90952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77334" y="609600"/>
            <a:ext cx="8596668" cy="876300"/>
          </a:xfrm>
        </p:spPr>
        <p:txBody>
          <a:bodyPr>
            <a:noAutofit/>
          </a:bodyPr>
          <a:lstStyle/>
          <a:p>
            <a:r>
              <a:rPr lang="en-US" sz="5400" dirty="0"/>
              <a:t>What is a paragraph?</a:t>
            </a:r>
          </a:p>
        </p:txBody>
      </p:sp>
      <p:sp>
        <p:nvSpPr>
          <p:cNvPr id="10" name="Content Placeholder 9"/>
          <p:cNvSpPr>
            <a:spLocks noGrp="1"/>
          </p:cNvSpPr>
          <p:nvPr>
            <p:ph idx="1"/>
          </p:nvPr>
        </p:nvSpPr>
        <p:spPr/>
        <p:txBody>
          <a:bodyPr/>
          <a:lstStyle/>
          <a:p>
            <a:r>
              <a:rPr lang="en-US" sz="2000" dirty="0"/>
              <a:t>Identify the 6 parts:</a:t>
            </a:r>
          </a:p>
          <a:p>
            <a:pPr lvl="1"/>
            <a:r>
              <a:rPr lang="en-US" sz="2000" dirty="0"/>
              <a:t>Indent</a:t>
            </a:r>
          </a:p>
          <a:p>
            <a:pPr lvl="1"/>
            <a:r>
              <a:rPr lang="en-US" sz="2000" dirty="0"/>
              <a:t>Topic sentence</a:t>
            </a:r>
          </a:p>
          <a:p>
            <a:pPr lvl="1"/>
            <a:r>
              <a:rPr lang="en-US" sz="2000" dirty="0"/>
              <a:t>Sequence words</a:t>
            </a:r>
          </a:p>
          <a:p>
            <a:pPr lvl="1"/>
            <a:r>
              <a:rPr lang="en-US" sz="2000" dirty="0"/>
              <a:t>Reasons</a:t>
            </a:r>
          </a:p>
          <a:p>
            <a:pPr lvl="1"/>
            <a:r>
              <a:rPr lang="en-US" sz="2000" dirty="0"/>
              <a:t>Examples/explanations</a:t>
            </a:r>
          </a:p>
          <a:p>
            <a:pPr lvl="1"/>
            <a:r>
              <a:rPr lang="en-US" sz="2000" dirty="0"/>
              <a:t>Conclusion</a:t>
            </a:r>
          </a:p>
          <a:p>
            <a:r>
              <a:rPr lang="en-US" sz="2200" dirty="0"/>
              <a:t>Introduce the graphic organizer.</a:t>
            </a:r>
          </a:p>
          <a:p>
            <a:endParaRPr lang="en-US" dirty="0"/>
          </a:p>
        </p:txBody>
      </p:sp>
    </p:spTree>
    <p:extLst>
      <p:ext uri="{BB962C8B-B14F-4D97-AF65-F5344CB8AC3E}">
        <p14:creationId xmlns:p14="http://schemas.microsoft.com/office/powerpoint/2010/main" val="2150262343"/>
      </p:ext>
    </p:extLst>
  </p:cSld>
  <p:clrMapOvr>
    <a:masterClrMapping/>
  </p:clrMapOvr>
</p:sld>
</file>

<file path=ppt/theme/theme1.xml><?xml version="1.0" encoding="utf-8"?>
<a:theme xmlns:a="http://schemas.openxmlformats.org/drawingml/2006/main" name="Facet">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399</TotalTime>
  <Words>1746</Words>
  <Application>Microsoft Office PowerPoint</Application>
  <PresentationFormat>Widescreen</PresentationFormat>
  <Paragraphs>181</Paragraphs>
  <Slides>40</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5" baseType="lpstr">
      <vt:lpstr>Arial</vt:lpstr>
      <vt:lpstr>Trebuchet MS</vt:lpstr>
      <vt:lpstr>Wingdings 3</vt:lpstr>
      <vt:lpstr>Facet</vt:lpstr>
      <vt:lpstr>Document</vt:lpstr>
      <vt:lpstr>It’s the Write Time</vt:lpstr>
      <vt:lpstr>Sentences start with a great foundation</vt:lpstr>
      <vt:lpstr>How do you get high beginning students and intermediate students to write?</vt:lpstr>
      <vt:lpstr>Sentence worksheets</vt:lpstr>
      <vt:lpstr>Great Writing Foundations</vt:lpstr>
      <vt:lpstr>Simple Sentences to Compound sentences</vt:lpstr>
      <vt:lpstr>Step Forward 3</vt:lpstr>
      <vt:lpstr>Next Step: PARAGRAPHS</vt:lpstr>
      <vt:lpstr>What is a paragraph?</vt:lpstr>
      <vt:lpstr>PowerPoint Presentation</vt:lpstr>
      <vt:lpstr>I DO, WE DO...</vt:lpstr>
      <vt:lpstr>NOW, YOU DO!</vt:lpstr>
      <vt:lpstr>And THEN?</vt:lpstr>
      <vt:lpstr>Transition Writing</vt:lpstr>
      <vt:lpstr>Multi-paragraph format</vt:lpstr>
      <vt:lpstr>Non-fiction Topic What are traits which make Noah extraordinary?</vt:lpstr>
      <vt:lpstr>Summarize the topic </vt:lpstr>
      <vt:lpstr>Cite the article and introduce the claim or thesis statement</vt:lpstr>
      <vt:lpstr>Use a transition word or phrase and state the first point</vt:lpstr>
      <vt:lpstr>Use evidence and cite the page number</vt:lpstr>
      <vt:lpstr>Add commentary to connect the evidence to the point.</vt:lpstr>
      <vt:lpstr>Transition to additional evidence and commentary</vt:lpstr>
      <vt:lpstr>Paragraph Two: use a transition and introduce the second point</vt:lpstr>
      <vt:lpstr>PowerPoint Presentation</vt:lpstr>
      <vt:lpstr>Conclude and tie the claim, evidence, and commentary together</vt:lpstr>
      <vt:lpstr>Essay Writing Non-fiction Topic</vt:lpstr>
      <vt:lpstr>Essay Writing Format</vt:lpstr>
      <vt:lpstr>Essay introduction</vt:lpstr>
      <vt:lpstr>Hook </vt:lpstr>
      <vt:lpstr>    Topic summary: Briefly help reader understand the topic. Cite the article</vt:lpstr>
      <vt:lpstr>     Thesis statement or claim</vt:lpstr>
      <vt:lpstr>PowerPoint Presentation</vt:lpstr>
      <vt:lpstr>Body Paragraph Format</vt:lpstr>
      <vt:lpstr>Body Paragraph Format continued…</vt:lpstr>
      <vt:lpstr>Conclusion format</vt:lpstr>
      <vt:lpstr>PowerPoint Presentation</vt:lpstr>
      <vt:lpstr>PowerPoint Presentation</vt:lpstr>
      <vt:lpstr>Understanding the prompt</vt:lpstr>
      <vt:lpstr>Peer Review</vt:lpstr>
      <vt:lpstr>Thanks for participating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 the Write Time</dc:title>
  <dc:creator>Darece Sperry</dc:creator>
  <cp:lastModifiedBy>Tandalaya Stitt</cp:lastModifiedBy>
  <cp:revision>22</cp:revision>
  <dcterms:created xsi:type="dcterms:W3CDTF">2019-09-16T20:29:29Z</dcterms:created>
  <dcterms:modified xsi:type="dcterms:W3CDTF">2019-09-18T18:39:33Z</dcterms:modified>
</cp:coreProperties>
</file>